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3"/>
  </p:notesMasterIdLst>
  <p:sldIdLst>
    <p:sldId id="258" r:id="rId5"/>
    <p:sldId id="267" r:id="rId6"/>
    <p:sldId id="261" r:id="rId7"/>
    <p:sldId id="266" r:id="rId8"/>
    <p:sldId id="262" r:id="rId9"/>
    <p:sldId id="263" r:id="rId10"/>
    <p:sldId id="264" r:id="rId11"/>
    <p:sldId id="265" r:id="rId12"/>
  </p:sldIdLst>
  <p:sldSz cx="12192000" cy="6858000"/>
  <p:notesSz cx="6724650" cy="98742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39" autoAdjust="0"/>
    <p:restoredTop sz="75231" autoAdjust="0"/>
  </p:normalViewPr>
  <p:slideViewPr>
    <p:cSldViewPr snapToGrid="0">
      <p:cViewPr varScale="1">
        <p:scale>
          <a:sx n="52" d="100"/>
          <a:sy n="52" d="100"/>
        </p:scale>
        <p:origin x="1112" y="4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4015" cy="495427"/>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09079" y="0"/>
            <a:ext cx="2914015" cy="495427"/>
          </a:xfrm>
          <a:prstGeom prst="rect">
            <a:avLst/>
          </a:prstGeom>
        </p:spPr>
        <p:txBody>
          <a:bodyPr vert="horz" lIns="91440" tIns="45720" rIns="91440" bIns="45720" rtlCol="0"/>
          <a:lstStyle>
            <a:lvl1pPr algn="r">
              <a:defRPr sz="1200"/>
            </a:lvl1pPr>
          </a:lstStyle>
          <a:p>
            <a:fld id="{7135ECCE-4E33-4809-AA8D-C83E97EF4933}" type="datetimeFigureOut">
              <a:rPr lang="en-US" smtClean="0"/>
              <a:t>5/17/2025</a:t>
            </a:fld>
            <a:endParaRPr lang="en-US"/>
          </a:p>
        </p:txBody>
      </p:sp>
      <p:sp>
        <p:nvSpPr>
          <p:cNvPr id="4" name="Slide Image Placeholder 3"/>
          <p:cNvSpPr>
            <a:spLocks noGrp="1" noRot="1" noChangeAspect="1"/>
          </p:cNvSpPr>
          <p:nvPr>
            <p:ph type="sldImg" idx="2"/>
          </p:nvPr>
        </p:nvSpPr>
        <p:spPr>
          <a:xfrm>
            <a:off x="400050" y="1233488"/>
            <a:ext cx="5924550" cy="3333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2465" y="4751983"/>
            <a:ext cx="5379720" cy="3887986"/>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78824"/>
            <a:ext cx="2914015" cy="49542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09079" y="9378824"/>
            <a:ext cx="2914015" cy="495426"/>
          </a:xfrm>
          <a:prstGeom prst="rect">
            <a:avLst/>
          </a:prstGeom>
        </p:spPr>
        <p:txBody>
          <a:bodyPr vert="horz" lIns="91440" tIns="45720" rIns="91440" bIns="45720" rtlCol="0" anchor="b"/>
          <a:lstStyle>
            <a:lvl1pPr algn="r">
              <a:defRPr sz="1200"/>
            </a:lvl1pPr>
          </a:lstStyle>
          <a:p>
            <a:fld id="{16BA331B-59B1-4B76-84F1-DC45E0FB118D}" type="slidenum">
              <a:rPr lang="en-US" smtClean="0"/>
              <a:t>‹#›</a:t>
            </a:fld>
            <a:endParaRPr lang="en-US"/>
          </a:p>
        </p:txBody>
      </p:sp>
    </p:spTree>
    <p:extLst>
      <p:ext uri="{BB962C8B-B14F-4D97-AF65-F5344CB8AC3E}">
        <p14:creationId xmlns:p14="http://schemas.microsoft.com/office/powerpoint/2010/main" val="23144137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G" dirty="0"/>
          </a:p>
        </p:txBody>
      </p:sp>
      <p:sp>
        <p:nvSpPr>
          <p:cNvPr id="4" name="Slide Number Placeholder 3"/>
          <p:cNvSpPr>
            <a:spLocks noGrp="1"/>
          </p:cNvSpPr>
          <p:nvPr>
            <p:ph type="sldNum" sz="quarter" idx="5"/>
          </p:nvPr>
        </p:nvSpPr>
        <p:spPr/>
        <p:txBody>
          <a:bodyPr/>
          <a:lstStyle/>
          <a:p>
            <a:fld id="{16BA331B-59B1-4B76-84F1-DC45E0FB118D}" type="slidenum">
              <a:rPr lang="en-US" smtClean="0"/>
              <a:t>1</a:t>
            </a:fld>
            <a:endParaRPr lang="en-US"/>
          </a:p>
        </p:txBody>
      </p:sp>
    </p:spTree>
    <p:extLst>
      <p:ext uri="{BB962C8B-B14F-4D97-AF65-F5344CB8AC3E}">
        <p14:creationId xmlns:p14="http://schemas.microsoft.com/office/powerpoint/2010/main" val="41561522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B19DF1-3408-A29D-FD1D-CA4A7A2529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4B3DF8-B76E-2D49-8E1B-1143C0B045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9E37A4-1452-C7E5-B50C-52AA859F4AD8}"/>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2E1B2A2F-FB17-518C-1830-B925BE0E396F}"/>
              </a:ext>
            </a:extLst>
          </p:cNvPr>
          <p:cNvSpPr>
            <a:spLocks noGrp="1"/>
          </p:cNvSpPr>
          <p:nvPr>
            <p:ph type="sldNum" sz="quarter" idx="5"/>
          </p:nvPr>
        </p:nvSpPr>
        <p:spPr/>
        <p:txBody>
          <a:bodyPr/>
          <a:lstStyle/>
          <a:p>
            <a:fld id="{16BA331B-59B1-4B76-84F1-DC45E0FB118D}" type="slidenum">
              <a:rPr lang="en-US" smtClean="0"/>
              <a:t>2</a:t>
            </a:fld>
            <a:endParaRPr lang="en-US"/>
          </a:p>
        </p:txBody>
      </p:sp>
    </p:spTree>
    <p:extLst>
      <p:ext uri="{BB962C8B-B14F-4D97-AF65-F5344CB8AC3E}">
        <p14:creationId xmlns:p14="http://schemas.microsoft.com/office/powerpoint/2010/main" val="16273797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G" dirty="0"/>
          </a:p>
        </p:txBody>
      </p:sp>
      <p:sp>
        <p:nvSpPr>
          <p:cNvPr id="4" name="Slide Number Placeholder 3"/>
          <p:cNvSpPr>
            <a:spLocks noGrp="1"/>
          </p:cNvSpPr>
          <p:nvPr>
            <p:ph type="sldNum" sz="quarter" idx="5"/>
          </p:nvPr>
        </p:nvSpPr>
        <p:spPr/>
        <p:txBody>
          <a:bodyPr/>
          <a:lstStyle/>
          <a:p>
            <a:fld id="{16BA331B-59B1-4B76-84F1-DC45E0FB118D}" type="slidenum">
              <a:rPr lang="en-US" smtClean="0"/>
              <a:t>3</a:t>
            </a:fld>
            <a:endParaRPr lang="en-US"/>
          </a:p>
        </p:txBody>
      </p:sp>
    </p:spTree>
    <p:extLst>
      <p:ext uri="{BB962C8B-B14F-4D97-AF65-F5344CB8AC3E}">
        <p14:creationId xmlns:p14="http://schemas.microsoft.com/office/powerpoint/2010/main" val="11245523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FFC381-C1E2-14E8-6870-BDBFAC0393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AFB9FB-61ED-B6CD-A0BA-6B0EFFE3A2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7191BC-0419-764E-D82E-0543E3F96BD0}"/>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5F01EABD-1D08-E938-E975-3419CCBDEC77}"/>
              </a:ext>
            </a:extLst>
          </p:cNvPr>
          <p:cNvSpPr>
            <a:spLocks noGrp="1"/>
          </p:cNvSpPr>
          <p:nvPr>
            <p:ph type="sldNum" sz="quarter" idx="5"/>
          </p:nvPr>
        </p:nvSpPr>
        <p:spPr/>
        <p:txBody>
          <a:bodyPr/>
          <a:lstStyle/>
          <a:p>
            <a:fld id="{16BA331B-59B1-4B76-84F1-DC45E0FB118D}" type="slidenum">
              <a:rPr lang="en-US" smtClean="0"/>
              <a:t>4</a:t>
            </a:fld>
            <a:endParaRPr lang="en-US"/>
          </a:p>
        </p:txBody>
      </p:sp>
    </p:spTree>
    <p:extLst>
      <p:ext uri="{BB962C8B-B14F-4D97-AF65-F5344CB8AC3E}">
        <p14:creationId xmlns:p14="http://schemas.microsoft.com/office/powerpoint/2010/main" val="24342591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G"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BA331B-59B1-4B76-84F1-DC45E0FB118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799167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G"/>
          </a:p>
        </p:txBody>
      </p:sp>
      <p:sp>
        <p:nvSpPr>
          <p:cNvPr id="4" name="Slide Number Placeholder 3"/>
          <p:cNvSpPr>
            <a:spLocks noGrp="1"/>
          </p:cNvSpPr>
          <p:nvPr>
            <p:ph type="sldNum" sz="quarter" idx="5"/>
          </p:nvPr>
        </p:nvSpPr>
        <p:spPr/>
        <p:txBody>
          <a:bodyPr/>
          <a:lstStyle/>
          <a:p>
            <a:fld id="{16BA331B-59B1-4B76-84F1-DC45E0FB118D}" type="slidenum">
              <a:rPr lang="en-US" smtClean="0"/>
              <a:t>6</a:t>
            </a:fld>
            <a:endParaRPr lang="en-US"/>
          </a:p>
        </p:txBody>
      </p:sp>
    </p:spTree>
    <p:extLst>
      <p:ext uri="{BB962C8B-B14F-4D97-AF65-F5344CB8AC3E}">
        <p14:creationId xmlns:p14="http://schemas.microsoft.com/office/powerpoint/2010/main" val="28907038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G"/>
          </a:p>
        </p:txBody>
      </p:sp>
      <p:sp>
        <p:nvSpPr>
          <p:cNvPr id="4" name="Slide Number Placeholder 3"/>
          <p:cNvSpPr>
            <a:spLocks noGrp="1"/>
          </p:cNvSpPr>
          <p:nvPr>
            <p:ph type="sldNum" sz="quarter" idx="5"/>
          </p:nvPr>
        </p:nvSpPr>
        <p:spPr/>
        <p:txBody>
          <a:bodyPr/>
          <a:lstStyle/>
          <a:p>
            <a:fld id="{16BA331B-59B1-4B76-84F1-DC45E0FB118D}" type="slidenum">
              <a:rPr lang="en-US" smtClean="0"/>
              <a:t>7</a:t>
            </a:fld>
            <a:endParaRPr lang="en-US"/>
          </a:p>
        </p:txBody>
      </p:sp>
    </p:spTree>
    <p:extLst>
      <p:ext uri="{BB962C8B-B14F-4D97-AF65-F5344CB8AC3E}">
        <p14:creationId xmlns:p14="http://schemas.microsoft.com/office/powerpoint/2010/main" val="8105378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G"/>
          </a:p>
        </p:txBody>
      </p:sp>
      <p:sp>
        <p:nvSpPr>
          <p:cNvPr id="4" name="Slide Number Placeholder 3"/>
          <p:cNvSpPr>
            <a:spLocks noGrp="1"/>
          </p:cNvSpPr>
          <p:nvPr>
            <p:ph type="sldNum" sz="quarter" idx="5"/>
          </p:nvPr>
        </p:nvSpPr>
        <p:spPr/>
        <p:txBody>
          <a:bodyPr/>
          <a:lstStyle/>
          <a:p>
            <a:fld id="{16BA331B-59B1-4B76-84F1-DC45E0FB118D}" type="slidenum">
              <a:rPr lang="en-US" smtClean="0"/>
              <a:t>8</a:t>
            </a:fld>
            <a:endParaRPr lang="en-US"/>
          </a:p>
        </p:txBody>
      </p:sp>
    </p:spTree>
    <p:extLst>
      <p:ext uri="{BB962C8B-B14F-4D97-AF65-F5344CB8AC3E}">
        <p14:creationId xmlns:p14="http://schemas.microsoft.com/office/powerpoint/2010/main" val="31293787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9D49B93-F062-403E-A81A-F8764AF34761}" type="datetime1">
              <a:rPr lang="en-US" smtClean="0"/>
              <a:t>5/17/2025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9BE664-675E-4EA2-85BB-5D10C0FA27E3}" type="slidenum">
              <a:rPr lang="en-US" smtClean="0"/>
              <a:t>‹#›</a:t>
            </a:fld>
            <a:endParaRPr lang="en-US"/>
          </a:p>
        </p:txBody>
      </p:sp>
    </p:spTree>
    <p:extLst>
      <p:ext uri="{BB962C8B-B14F-4D97-AF65-F5344CB8AC3E}">
        <p14:creationId xmlns:p14="http://schemas.microsoft.com/office/powerpoint/2010/main" val="3020432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5CF22F-56F1-49F1-B2E1-630057B5864A}" type="datetime1">
              <a:rPr lang="en-US" smtClean="0"/>
              <a:t>5/17/2025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9BE664-675E-4EA2-85BB-5D10C0FA27E3}" type="slidenum">
              <a:rPr lang="en-US" smtClean="0"/>
              <a:t>‹#›</a:t>
            </a:fld>
            <a:endParaRPr lang="en-US"/>
          </a:p>
        </p:txBody>
      </p:sp>
    </p:spTree>
    <p:extLst>
      <p:ext uri="{BB962C8B-B14F-4D97-AF65-F5344CB8AC3E}">
        <p14:creationId xmlns:p14="http://schemas.microsoft.com/office/powerpoint/2010/main" val="236922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3C31BB8-8C6B-43EF-B30B-009B762C75A7}" type="datetime1">
              <a:rPr lang="en-US" smtClean="0"/>
              <a:t>5/17/2025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9BE664-675E-4EA2-85BB-5D10C0FA27E3}" type="slidenum">
              <a:rPr lang="en-US" smtClean="0"/>
              <a:t>‹#›</a:t>
            </a:fld>
            <a:endParaRPr lang="en-US"/>
          </a:p>
        </p:txBody>
      </p:sp>
    </p:spTree>
    <p:extLst>
      <p:ext uri="{BB962C8B-B14F-4D97-AF65-F5344CB8AC3E}">
        <p14:creationId xmlns:p14="http://schemas.microsoft.com/office/powerpoint/2010/main" val="24877880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54E298-1504-4169-8C6F-6F18F69DFF3B}" type="datetime1">
              <a:rPr lang="en-US" smtClean="0"/>
              <a:t>5/17/2025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9BE664-675E-4EA2-85BB-5D10C0FA27E3}" type="slidenum">
              <a:rPr lang="en-US" smtClean="0"/>
              <a:t>‹#›</a:t>
            </a:fld>
            <a:endParaRPr lang="en-US"/>
          </a:p>
        </p:txBody>
      </p:sp>
    </p:spTree>
    <p:extLst>
      <p:ext uri="{BB962C8B-B14F-4D97-AF65-F5344CB8AC3E}">
        <p14:creationId xmlns:p14="http://schemas.microsoft.com/office/powerpoint/2010/main" val="21063957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201E738-D19C-4F7A-8948-A3A17CAA7661}" type="datetime1">
              <a:rPr lang="en-US" smtClean="0"/>
              <a:t>5/17/2025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9BE664-675E-4EA2-85BB-5D10C0FA27E3}" type="slidenum">
              <a:rPr lang="en-US" smtClean="0"/>
              <a:t>‹#›</a:t>
            </a:fld>
            <a:endParaRPr lang="en-US"/>
          </a:p>
        </p:txBody>
      </p:sp>
    </p:spTree>
    <p:extLst>
      <p:ext uri="{BB962C8B-B14F-4D97-AF65-F5344CB8AC3E}">
        <p14:creationId xmlns:p14="http://schemas.microsoft.com/office/powerpoint/2010/main" val="7824735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ED844E7-FE69-4374-90CC-CF99078E48ED}" type="datetime1">
              <a:rPr lang="en-US" smtClean="0"/>
              <a:t>5/17/2025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9BE664-675E-4EA2-85BB-5D10C0FA27E3}" type="slidenum">
              <a:rPr lang="en-US" smtClean="0"/>
              <a:t>‹#›</a:t>
            </a:fld>
            <a:endParaRPr lang="en-US"/>
          </a:p>
        </p:txBody>
      </p:sp>
    </p:spTree>
    <p:extLst>
      <p:ext uri="{BB962C8B-B14F-4D97-AF65-F5344CB8AC3E}">
        <p14:creationId xmlns:p14="http://schemas.microsoft.com/office/powerpoint/2010/main" val="8645951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F51F75D-0DC8-43A9-AE08-3F370C63F2ED}" type="datetime1">
              <a:rPr lang="en-US" smtClean="0"/>
              <a:t>5/17/2025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49BE664-675E-4EA2-85BB-5D10C0FA27E3}" type="slidenum">
              <a:rPr lang="en-US" smtClean="0"/>
              <a:t>‹#›</a:t>
            </a:fld>
            <a:endParaRPr lang="en-US"/>
          </a:p>
        </p:txBody>
      </p:sp>
    </p:spTree>
    <p:extLst>
      <p:ext uri="{BB962C8B-B14F-4D97-AF65-F5344CB8AC3E}">
        <p14:creationId xmlns:p14="http://schemas.microsoft.com/office/powerpoint/2010/main" val="2921962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17BE6FA-AEA8-49F2-B28A-BCCBF877517C}" type="datetime1">
              <a:rPr lang="en-US" smtClean="0"/>
              <a:t>5/17/2025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49BE664-675E-4EA2-85BB-5D10C0FA27E3}" type="slidenum">
              <a:rPr lang="en-US" smtClean="0"/>
              <a:t>‹#›</a:t>
            </a:fld>
            <a:endParaRPr lang="en-US"/>
          </a:p>
        </p:txBody>
      </p:sp>
    </p:spTree>
    <p:extLst>
      <p:ext uri="{BB962C8B-B14F-4D97-AF65-F5344CB8AC3E}">
        <p14:creationId xmlns:p14="http://schemas.microsoft.com/office/powerpoint/2010/main" val="31685676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D97DEE-F80C-4940-9391-3DD0687A4D50}" type="datetime1">
              <a:rPr lang="en-US" smtClean="0"/>
              <a:t>5/17/2025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49BE664-675E-4EA2-85BB-5D10C0FA27E3}" type="slidenum">
              <a:rPr lang="en-US" smtClean="0"/>
              <a:t>‹#›</a:t>
            </a:fld>
            <a:endParaRPr lang="en-US"/>
          </a:p>
        </p:txBody>
      </p:sp>
    </p:spTree>
    <p:extLst>
      <p:ext uri="{BB962C8B-B14F-4D97-AF65-F5344CB8AC3E}">
        <p14:creationId xmlns:p14="http://schemas.microsoft.com/office/powerpoint/2010/main" val="28456642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B8A9C-5D63-43A3-B813-DB1DA7CD1942}" type="datetime1">
              <a:rPr lang="en-US" smtClean="0"/>
              <a:t>5/17/2025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9BE664-675E-4EA2-85BB-5D10C0FA27E3}" type="slidenum">
              <a:rPr lang="en-US" smtClean="0"/>
              <a:t>‹#›</a:t>
            </a:fld>
            <a:endParaRPr lang="en-US"/>
          </a:p>
        </p:txBody>
      </p:sp>
    </p:spTree>
    <p:extLst>
      <p:ext uri="{BB962C8B-B14F-4D97-AF65-F5344CB8AC3E}">
        <p14:creationId xmlns:p14="http://schemas.microsoft.com/office/powerpoint/2010/main" val="25796895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BA09BAB-2F55-4553-B609-0CBB7D526738}" type="datetime1">
              <a:rPr lang="en-US" smtClean="0"/>
              <a:t>5/17/2025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9BE664-675E-4EA2-85BB-5D10C0FA27E3}" type="slidenum">
              <a:rPr lang="en-US" smtClean="0"/>
              <a:t>‹#›</a:t>
            </a:fld>
            <a:endParaRPr lang="en-US"/>
          </a:p>
        </p:txBody>
      </p:sp>
    </p:spTree>
    <p:extLst>
      <p:ext uri="{BB962C8B-B14F-4D97-AF65-F5344CB8AC3E}">
        <p14:creationId xmlns:p14="http://schemas.microsoft.com/office/powerpoint/2010/main" val="36944358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182C32-DBEA-4928-820B-8B4324DE9FDD}" type="datetime1">
              <a:rPr lang="en-US" smtClean="0"/>
              <a:t>5/17/2025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9BE664-675E-4EA2-85BB-5D10C0FA27E3}" type="slidenum">
              <a:rPr lang="en-US" smtClean="0"/>
              <a:t>‹#›</a:t>
            </a:fld>
            <a:endParaRPr lang="en-US"/>
          </a:p>
        </p:txBody>
      </p:sp>
      <p:sp>
        <p:nvSpPr>
          <p:cNvPr id="8" name="MSIPCMContentMarking" descr="{&quot;HashCode&quot;:17567314,&quot;Placement&quot;:&quot;Footer&quot;}">
            <a:extLst>
              <a:ext uri="{FF2B5EF4-FFF2-40B4-BE49-F238E27FC236}">
                <a16:creationId xmlns:a16="http://schemas.microsoft.com/office/drawing/2014/main" id="{5272BD2C-BF2A-4A5D-872A-AA621E3F8584}"/>
              </a:ext>
            </a:extLst>
          </p:cNvPr>
          <p:cNvSpPr txBox="1"/>
          <p:nvPr userDrawn="1"/>
        </p:nvSpPr>
        <p:spPr>
          <a:xfrm>
            <a:off x="0" y="6595656"/>
            <a:ext cx="2768899" cy="262344"/>
          </a:xfrm>
          <a:prstGeom prst="rect">
            <a:avLst/>
          </a:prstGeom>
          <a:noFill/>
        </p:spPr>
        <p:txBody>
          <a:bodyPr vert="horz" wrap="square" lIns="0" tIns="0" rIns="0" bIns="0" rtlCol="0" anchor="ctr" anchorCtr="1">
            <a:spAutoFit/>
          </a:bodyPr>
          <a:lstStyle/>
          <a:p>
            <a:pPr algn="l">
              <a:spcBef>
                <a:spcPts val="0"/>
              </a:spcBef>
              <a:spcAft>
                <a:spcPts val="0"/>
              </a:spcAft>
            </a:pPr>
            <a:r>
              <a:rPr lang="en-US" sz="1000">
                <a:solidFill>
                  <a:srgbClr val="0078D7"/>
                </a:solidFill>
                <a:latin typeface="Calibri" panose="020F0502020204030204" pitchFamily="34" charset="0"/>
              </a:rPr>
              <a:t>This document is for CBN internal consumption</a:t>
            </a:r>
            <a:endParaRPr lang="en-NG" sz="1000">
              <a:solidFill>
                <a:srgbClr val="0078D7"/>
              </a:solidFill>
              <a:latin typeface="Calibri" panose="020F0502020204030204" pitchFamily="34" charset="0"/>
            </a:endParaRPr>
          </a:p>
        </p:txBody>
      </p:sp>
    </p:spTree>
    <p:extLst>
      <p:ext uri="{BB962C8B-B14F-4D97-AF65-F5344CB8AC3E}">
        <p14:creationId xmlns:p14="http://schemas.microsoft.com/office/powerpoint/2010/main" val="31217248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FDA2EB-F04B-444C-9A5E-07B4E74E543B}"/>
              </a:ext>
            </a:extLst>
          </p:cNvPr>
          <p:cNvSpPr>
            <a:spLocks noGrp="1"/>
          </p:cNvSpPr>
          <p:nvPr>
            <p:ph type="title"/>
          </p:nvPr>
        </p:nvSpPr>
        <p:spPr>
          <a:xfrm>
            <a:off x="911412" y="494270"/>
            <a:ext cx="7699188" cy="5862080"/>
          </a:xfrm>
        </p:spPr>
        <p:txBody>
          <a:bodyPr vert="horz" lIns="91440" tIns="45720" rIns="91440" bIns="45720" rtlCol="0" anchor="ctr">
            <a:normAutofit/>
          </a:bodyPr>
          <a:lstStyle/>
          <a:p>
            <a:pPr algn="ctr" defTabSz="914400">
              <a:lnSpc>
                <a:spcPct val="90000"/>
              </a:lnSpc>
              <a:spcBef>
                <a:spcPct val="0"/>
              </a:spcBef>
              <a:spcAft>
                <a:spcPts val="600"/>
              </a:spcAft>
            </a:pPr>
            <a:r>
              <a:rPr lang="en-US" b="1" kern="1200" dirty="0">
                <a:solidFill>
                  <a:schemeClr val="tx1"/>
                </a:solidFill>
                <a:latin typeface="Garamond" panose="02020404030301010803" pitchFamily="18" charset="0"/>
                <a:cs typeface="Times New Roman" panose="02020603050405020304" pitchFamily="18" charset="0"/>
              </a:rPr>
              <a:t>Capital Market Committee </a:t>
            </a:r>
            <a:br>
              <a:rPr lang="en-US" b="1" kern="1200" dirty="0">
                <a:solidFill>
                  <a:schemeClr val="tx1"/>
                </a:solidFill>
                <a:latin typeface="Garamond" panose="02020404030301010803" pitchFamily="18" charset="0"/>
                <a:cs typeface="Times New Roman" panose="02020603050405020304" pitchFamily="18" charset="0"/>
              </a:rPr>
            </a:br>
            <a:r>
              <a:rPr lang="en-US" b="1" kern="1200" dirty="0">
                <a:solidFill>
                  <a:schemeClr val="tx1"/>
                </a:solidFill>
                <a:latin typeface="Garamond" panose="02020404030301010803" pitchFamily="18" charset="0"/>
                <a:cs typeface="Times New Roman" panose="02020603050405020304" pitchFamily="18" charset="0"/>
              </a:rPr>
              <a:t>Q1, 2025 Meeting</a:t>
            </a:r>
            <a:br>
              <a:rPr lang="en-US" b="1" kern="1200" dirty="0">
                <a:solidFill>
                  <a:schemeClr val="tx1"/>
                </a:solidFill>
                <a:latin typeface="Garamond" panose="02020404030301010803" pitchFamily="18" charset="0"/>
                <a:cs typeface="Times New Roman" panose="02020603050405020304" pitchFamily="18" charset="0"/>
              </a:rPr>
            </a:br>
            <a:r>
              <a:rPr lang="en-US" b="1" kern="1200" dirty="0">
                <a:solidFill>
                  <a:schemeClr val="tx1"/>
                </a:solidFill>
                <a:latin typeface="Garamond" panose="02020404030301010803" pitchFamily="18" charset="0"/>
                <a:cs typeface="Times New Roman" panose="02020603050405020304" pitchFamily="18" charset="0"/>
              </a:rPr>
              <a:t/>
            </a:r>
            <a:br>
              <a:rPr lang="en-US" b="1" kern="1200" dirty="0">
                <a:solidFill>
                  <a:schemeClr val="tx1"/>
                </a:solidFill>
                <a:latin typeface="Garamond" panose="02020404030301010803" pitchFamily="18" charset="0"/>
                <a:cs typeface="Times New Roman" panose="02020603050405020304" pitchFamily="18" charset="0"/>
              </a:rPr>
            </a:br>
            <a:r>
              <a:rPr lang="en-US" b="1" kern="1200" dirty="0">
                <a:solidFill>
                  <a:schemeClr val="tx1"/>
                </a:solidFill>
                <a:latin typeface="Garamond" panose="02020404030301010803" pitchFamily="18" charset="0"/>
                <a:cs typeface="Times New Roman" panose="02020603050405020304" pitchFamily="18" charset="0"/>
              </a:rPr>
              <a:t/>
            </a:r>
            <a:br>
              <a:rPr lang="en-US" b="1" kern="1200" dirty="0">
                <a:solidFill>
                  <a:schemeClr val="tx1"/>
                </a:solidFill>
                <a:latin typeface="Garamond" panose="02020404030301010803" pitchFamily="18" charset="0"/>
                <a:cs typeface="Times New Roman" panose="02020603050405020304" pitchFamily="18" charset="0"/>
              </a:rPr>
            </a:br>
            <a:r>
              <a:rPr lang="en-US" b="1" kern="1200" dirty="0">
                <a:solidFill>
                  <a:schemeClr val="tx1"/>
                </a:solidFill>
                <a:latin typeface="Garamond" panose="02020404030301010803" pitchFamily="18" charset="0"/>
                <a:cs typeface="Times New Roman" panose="02020603050405020304" pitchFamily="18" charset="0"/>
              </a:rPr>
              <a:t/>
            </a:r>
            <a:br>
              <a:rPr lang="en-US" b="1" kern="1200" dirty="0">
                <a:solidFill>
                  <a:schemeClr val="tx1"/>
                </a:solidFill>
                <a:latin typeface="Garamond" panose="02020404030301010803" pitchFamily="18" charset="0"/>
                <a:cs typeface="Times New Roman" panose="02020603050405020304" pitchFamily="18" charset="0"/>
              </a:rPr>
            </a:br>
            <a:r>
              <a:rPr lang="en-US" b="1" kern="1200" dirty="0">
                <a:solidFill>
                  <a:schemeClr val="tx1"/>
                </a:solidFill>
                <a:latin typeface="Garamond" panose="02020404030301010803" pitchFamily="18" charset="0"/>
                <a:cs typeface="Times New Roman" panose="02020603050405020304" pitchFamily="18" charset="0"/>
              </a:rPr>
              <a:t/>
            </a:r>
            <a:br>
              <a:rPr lang="en-US" b="1" kern="1200" dirty="0">
                <a:solidFill>
                  <a:schemeClr val="tx1"/>
                </a:solidFill>
                <a:latin typeface="Garamond" panose="02020404030301010803" pitchFamily="18" charset="0"/>
                <a:cs typeface="Times New Roman" panose="02020603050405020304" pitchFamily="18" charset="0"/>
              </a:rPr>
            </a:br>
            <a:r>
              <a:rPr lang="en-US" sz="2800" b="1" kern="1200" dirty="0">
                <a:solidFill>
                  <a:schemeClr val="tx1"/>
                </a:solidFill>
                <a:latin typeface="Garamond" panose="02020404030301010803" pitchFamily="18" charset="0"/>
                <a:cs typeface="Times New Roman" panose="02020603050405020304" pitchFamily="18" charset="0"/>
              </a:rPr>
              <a:t>Financial Markets Department</a:t>
            </a:r>
            <a:br>
              <a:rPr lang="en-US" sz="2800" b="1" kern="1200" dirty="0">
                <a:solidFill>
                  <a:schemeClr val="tx1"/>
                </a:solidFill>
                <a:latin typeface="Garamond" panose="02020404030301010803" pitchFamily="18" charset="0"/>
                <a:cs typeface="Times New Roman" panose="02020603050405020304" pitchFamily="18" charset="0"/>
              </a:rPr>
            </a:br>
            <a:r>
              <a:rPr lang="en-US" sz="2800" b="1" kern="1200" dirty="0">
                <a:solidFill>
                  <a:schemeClr val="tx1"/>
                </a:solidFill>
                <a:latin typeface="Garamond" panose="02020404030301010803" pitchFamily="18" charset="0"/>
                <a:cs typeface="Times New Roman" panose="02020603050405020304" pitchFamily="18" charset="0"/>
              </a:rPr>
              <a:t>Central Bank of Nigeria</a:t>
            </a:r>
            <a:br>
              <a:rPr lang="en-US" sz="2800" b="1" kern="1200" dirty="0">
                <a:solidFill>
                  <a:schemeClr val="tx1"/>
                </a:solidFill>
                <a:latin typeface="Garamond" panose="02020404030301010803" pitchFamily="18" charset="0"/>
                <a:cs typeface="Times New Roman" panose="02020603050405020304" pitchFamily="18" charset="0"/>
              </a:rPr>
            </a:br>
            <a:r>
              <a:rPr lang="en-US" sz="2800" b="1" kern="1200" dirty="0">
                <a:solidFill>
                  <a:schemeClr val="tx1"/>
                </a:solidFill>
                <a:latin typeface="Garamond" panose="02020404030301010803" pitchFamily="18" charset="0"/>
                <a:cs typeface="Times New Roman" panose="02020603050405020304" pitchFamily="18" charset="0"/>
              </a:rPr>
              <a:t>2025</a:t>
            </a:r>
            <a:r>
              <a:rPr lang="en-US" b="1" kern="1200" dirty="0">
                <a:solidFill>
                  <a:schemeClr val="tx1"/>
                </a:solidFill>
                <a:latin typeface="Garamond" panose="02020404030301010803" pitchFamily="18" charset="0"/>
              </a:rPr>
              <a:t/>
            </a:r>
            <a:br>
              <a:rPr lang="en-US" b="1" kern="1200" dirty="0">
                <a:solidFill>
                  <a:schemeClr val="tx1"/>
                </a:solidFill>
                <a:latin typeface="Garamond" panose="02020404030301010803" pitchFamily="18" charset="0"/>
              </a:rPr>
            </a:br>
            <a:endParaRPr lang="en-US" b="1" kern="1200" dirty="0">
              <a:solidFill>
                <a:schemeClr val="accent2">
                  <a:lumMod val="50000"/>
                </a:schemeClr>
              </a:solidFill>
              <a:latin typeface="Garamond" panose="02020404030301010803" pitchFamily="18" charset="0"/>
              <a:cs typeface="Arial" panose="020B0604020202020204" pitchFamily="34" charset="0"/>
            </a:endParaRPr>
          </a:p>
        </p:txBody>
      </p:sp>
      <p:sp>
        <p:nvSpPr>
          <p:cNvPr id="10" name="Rectangle 9">
            <a:extLst>
              <a:ext uri="{FF2B5EF4-FFF2-40B4-BE49-F238E27FC236}">
                <a16:creationId xmlns:a16="http://schemas.microsoft.com/office/drawing/2014/main" id="{A1B78364-090B-447D-9CFE-15F0C824773D}"/>
              </a:ext>
            </a:extLst>
          </p:cNvPr>
          <p:cNvSpPr/>
          <p:nvPr/>
        </p:nvSpPr>
        <p:spPr>
          <a:xfrm>
            <a:off x="795501" y="3088299"/>
            <a:ext cx="7931007" cy="3450613"/>
          </a:xfrm>
          <a:prstGeom prst="rect">
            <a:avLst/>
          </a:prstGeom>
        </p:spPr>
        <p:txBody>
          <a:bodyPr vert="horz" lIns="91440" tIns="45720" rIns="91440" bIns="45720" rtlCol="0" anchor="ctr">
            <a:normAutofit/>
          </a:bodyPr>
          <a:lstStyle/>
          <a:p>
            <a:pPr marL="57150" defTabSz="914400">
              <a:lnSpc>
                <a:spcPct val="90000"/>
              </a:lnSpc>
              <a:spcAft>
                <a:spcPts val="600"/>
              </a:spcAft>
              <a:buClr>
                <a:schemeClr val="accent2">
                  <a:lumMod val="50000"/>
                </a:schemeClr>
              </a:buClr>
              <a:buSzPct val="107000"/>
            </a:pPr>
            <a:endParaRPr lang="en-US" dirty="0"/>
          </a:p>
          <a:p>
            <a:pPr marL="400050" indent="-342900" defTabSz="914400">
              <a:lnSpc>
                <a:spcPct val="90000"/>
              </a:lnSpc>
              <a:spcAft>
                <a:spcPts val="600"/>
              </a:spcAft>
              <a:buClr>
                <a:schemeClr val="accent2">
                  <a:lumMod val="50000"/>
                </a:schemeClr>
              </a:buClr>
              <a:buSzPct val="107000"/>
              <a:buFont typeface="Wingdings" panose="05000000000000000000" pitchFamily="2" charset="2"/>
              <a:buChar char="Ø"/>
            </a:pPr>
            <a:endParaRPr lang="en-US" sz="2200" dirty="0"/>
          </a:p>
          <a:p>
            <a:pPr marL="400050" indent="-342900" defTabSz="914400">
              <a:lnSpc>
                <a:spcPct val="90000"/>
              </a:lnSpc>
              <a:spcAft>
                <a:spcPts val="600"/>
              </a:spcAft>
              <a:buClr>
                <a:schemeClr val="accent2">
                  <a:lumMod val="50000"/>
                </a:schemeClr>
              </a:buClr>
              <a:buSzPct val="107000"/>
              <a:buFont typeface="Wingdings" panose="05000000000000000000" pitchFamily="2" charset="2"/>
              <a:buChar char="Ø"/>
            </a:pPr>
            <a:endParaRPr lang="en-US" sz="2200" dirty="0"/>
          </a:p>
          <a:p>
            <a:pPr marL="400050" indent="-342900" defTabSz="914400">
              <a:lnSpc>
                <a:spcPct val="90000"/>
              </a:lnSpc>
              <a:spcAft>
                <a:spcPts val="600"/>
              </a:spcAft>
              <a:buClr>
                <a:schemeClr val="accent2">
                  <a:lumMod val="50000"/>
                </a:schemeClr>
              </a:buClr>
              <a:buSzPct val="107000"/>
              <a:buFont typeface="Wingdings" panose="05000000000000000000" pitchFamily="2" charset="2"/>
              <a:buChar char="Ø"/>
            </a:pPr>
            <a:endParaRPr lang="en-US" sz="2200" dirty="0"/>
          </a:p>
          <a:p>
            <a:pPr marL="400050" indent="-342900" defTabSz="914400">
              <a:lnSpc>
                <a:spcPct val="90000"/>
              </a:lnSpc>
              <a:spcAft>
                <a:spcPts val="600"/>
              </a:spcAft>
              <a:buClr>
                <a:schemeClr val="accent2">
                  <a:lumMod val="50000"/>
                </a:schemeClr>
              </a:buClr>
              <a:buSzPct val="107000"/>
              <a:buFont typeface="Wingdings" panose="05000000000000000000" pitchFamily="2" charset="2"/>
              <a:buChar char="Ø"/>
            </a:pPr>
            <a:endParaRPr lang="en-US" sz="2200" dirty="0"/>
          </a:p>
          <a:p>
            <a:pPr marL="400050" indent="-342900" defTabSz="914400">
              <a:lnSpc>
                <a:spcPct val="90000"/>
              </a:lnSpc>
              <a:spcAft>
                <a:spcPts val="600"/>
              </a:spcAft>
              <a:buClr>
                <a:schemeClr val="accent2">
                  <a:lumMod val="50000"/>
                </a:schemeClr>
              </a:buClr>
              <a:buSzPct val="107000"/>
              <a:buFont typeface="Wingdings" panose="05000000000000000000" pitchFamily="2" charset="2"/>
              <a:buChar char="Ø"/>
            </a:pPr>
            <a:endParaRPr lang="en-US" sz="2200" dirty="0"/>
          </a:p>
          <a:p>
            <a:pPr marL="400050" indent="-342900" defTabSz="914400">
              <a:lnSpc>
                <a:spcPct val="90000"/>
              </a:lnSpc>
              <a:spcAft>
                <a:spcPts val="600"/>
              </a:spcAft>
              <a:buClr>
                <a:schemeClr val="accent2">
                  <a:lumMod val="50000"/>
                </a:schemeClr>
              </a:buClr>
              <a:buSzPct val="107000"/>
              <a:buFont typeface="Wingdings" panose="05000000000000000000" pitchFamily="2" charset="2"/>
              <a:buChar char="Ø"/>
            </a:pPr>
            <a:endParaRPr lang="en-US" sz="2200" dirty="0"/>
          </a:p>
          <a:p>
            <a:pPr marL="400050" indent="-342900" defTabSz="914400">
              <a:lnSpc>
                <a:spcPct val="90000"/>
              </a:lnSpc>
              <a:spcAft>
                <a:spcPts val="600"/>
              </a:spcAft>
              <a:buClr>
                <a:schemeClr val="accent2">
                  <a:lumMod val="50000"/>
                </a:schemeClr>
              </a:buClr>
              <a:buSzPct val="107000"/>
              <a:buFont typeface="Wingdings" panose="05000000000000000000" pitchFamily="2" charset="2"/>
              <a:buChar char="Ø"/>
            </a:pPr>
            <a:endParaRPr lang="en-US" sz="2200" dirty="0"/>
          </a:p>
          <a:p>
            <a:pPr marL="400050" indent="-342900" defTabSz="914400">
              <a:lnSpc>
                <a:spcPct val="90000"/>
              </a:lnSpc>
              <a:spcAft>
                <a:spcPts val="600"/>
              </a:spcAft>
              <a:buClr>
                <a:schemeClr val="accent2">
                  <a:lumMod val="50000"/>
                </a:schemeClr>
              </a:buClr>
              <a:buSzPct val="107000"/>
              <a:buFont typeface="Wingdings" panose="05000000000000000000" pitchFamily="2" charset="2"/>
              <a:buChar char="Ø"/>
            </a:pPr>
            <a:endParaRPr lang="en-US" sz="2200" dirty="0"/>
          </a:p>
          <a:p>
            <a:pPr marL="285750" indent="-228600" defTabSz="914400">
              <a:lnSpc>
                <a:spcPct val="90000"/>
              </a:lnSpc>
              <a:spcAft>
                <a:spcPts val="600"/>
              </a:spcAft>
              <a:buFont typeface="Arial" panose="020B0604020202020204" pitchFamily="34" charset="0"/>
              <a:buChar char="•"/>
            </a:pPr>
            <a:endParaRPr lang="en-US" sz="2200" dirty="0"/>
          </a:p>
          <a:p>
            <a:pPr marL="285750" indent="-228600" defTabSz="914400">
              <a:lnSpc>
                <a:spcPct val="90000"/>
              </a:lnSpc>
              <a:spcAft>
                <a:spcPts val="600"/>
              </a:spcAft>
              <a:buFont typeface="Arial" panose="020B0604020202020204" pitchFamily="34" charset="0"/>
              <a:buChar char="•"/>
            </a:pPr>
            <a:endParaRPr lang="en-US" sz="2200" dirty="0"/>
          </a:p>
          <a:p>
            <a:pPr marL="285750" indent="-228600" defTabSz="914400">
              <a:lnSpc>
                <a:spcPct val="90000"/>
              </a:lnSpc>
              <a:spcAft>
                <a:spcPts val="600"/>
              </a:spcAft>
              <a:buFont typeface="Arial" panose="020B0604020202020204" pitchFamily="34" charset="0"/>
              <a:buChar char="•"/>
            </a:pPr>
            <a:endParaRPr lang="en-US" sz="2200" dirty="0"/>
          </a:p>
        </p:txBody>
      </p:sp>
      <p:sp>
        <p:nvSpPr>
          <p:cNvPr id="22" name="Rectangle 17">
            <a:extLst>
              <a:ext uri="{FF2B5EF4-FFF2-40B4-BE49-F238E27FC236}">
                <a16:creationId xmlns:a16="http://schemas.microsoft.com/office/drawing/2014/main" id="{59A309A7-1751-4ABE-A3C1-EEC40366AD8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1351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19">
            <a:extLst>
              <a:ext uri="{FF2B5EF4-FFF2-40B4-BE49-F238E27FC236}">
                <a16:creationId xmlns:a16="http://schemas.microsoft.com/office/drawing/2014/main" id="{967D8EB6-EAE1-4F9C-B398-83321E28720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EFDA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a:extLst>
              <a:ext uri="{FF2B5EF4-FFF2-40B4-BE49-F238E27FC236}">
                <a16:creationId xmlns:a16="http://schemas.microsoft.com/office/drawing/2014/main" id="{5EFBFF7B-A8A0-4D5D-A531-B654CA2A5784}"/>
              </a:ext>
            </a:extLst>
          </p:cNvPr>
          <p:cNvPicPr>
            <a:picLocks noGrp="1" noChangeAspect="1"/>
          </p:cNvPicPr>
          <p:nvPr>
            <p:ph idx="1"/>
          </p:nvPr>
        </p:nvPicPr>
        <p:blipFill rotWithShape="1">
          <a:blip r:embed="rId3"/>
          <a:srcRect t="161" r="2" b="2"/>
          <a:stretch/>
        </p:blipFill>
        <p:spPr>
          <a:xfrm>
            <a:off x="9413066" y="2857501"/>
            <a:ext cx="1144839" cy="1142998"/>
          </a:xfrm>
          <a:prstGeom prst="rect">
            <a:avLst/>
          </a:prstGeom>
        </p:spPr>
      </p:pic>
      <p:sp>
        <p:nvSpPr>
          <p:cNvPr id="21" name="Slide Number Placeholder 20">
            <a:extLst>
              <a:ext uri="{FF2B5EF4-FFF2-40B4-BE49-F238E27FC236}">
                <a16:creationId xmlns:a16="http://schemas.microsoft.com/office/drawing/2014/main" id="{6ADE2D9F-1C20-4A76-A69B-A15B6AAAC6C0}"/>
              </a:ext>
            </a:extLst>
          </p:cNvPr>
          <p:cNvSpPr>
            <a:spLocks noGrp="1"/>
          </p:cNvSpPr>
          <p:nvPr>
            <p:ph type="sldNum" sz="quarter" idx="12"/>
          </p:nvPr>
        </p:nvSpPr>
        <p:spPr/>
        <p:txBody>
          <a:bodyPr/>
          <a:lstStyle/>
          <a:p>
            <a:fld id="{949BE664-675E-4EA2-85BB-5D10C0FA27E3}" type="slidenum">
              <a:rPr lang="en-US" smtClean="0"/>
              <a:t>1</a:t>
            </a:fld>
            <a:endParaRPr lang="en-US"/>
          </a:p>
        </p:txBody>
      </p:sp>
    </p:spTree>
    <p:extLst>
      <p:ext uri="{BB962C8B-B14F-4D97-AF65-F5344CB8AC3E}">
        <p14:creationId xmlns:p14="http://schemas.microsoft.com/office/powerpoint/2010/main" val="551705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E35BA3F-DBFE-29AF-1FC2-4DA9749407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046000-DBB2-518B-76A4-884884FD4761}"/>
              </a:ext>
            </a:extLst>
          </p:cNvPr>
          <p:cNvSpPr>
            <a:spLocks noGrp="1"/>
          </p:cNvSpPr>
          <p:nvPr>
            <p:ph type="title"/>
          </p:nvPr>
        </p:nvSpPr>
        <p:spPr>
          <a:xfrm>
            <a:off x="911411" y="273897"/>
            <a:ext cx="7699188" cy="1325563"/>
          </a:xfrm>
        </p:spPr>
        <p:txBody>
          <a:bodyPr vert="horz" lIns="91440" tIns="45720" rIns="91440" bIns="45720" rtlCol="0" anchor="ctr">
            <a:normAutofit/>
          </a:bodyPr>
          <a:lstStyle/>
          <a:p>
            <a:r>
              <a:rPr lang="en-US" sz="2800" b="1" kern="1200" dirty="0">
                <a:solidFill>
                  <a:schemeClr val="accent2">
                    <a:lumMod val="50000"/>
                  </a:schemeClr>
                </a:solidFill>
                <a:latin typeface="Garamond" panose="02020404030301010803" pitchFamily="18" charset="0"/>
                <a:cs typeface="Arial" panose="020B0604020202020204" pitchFamily="34" charset="0"/>
              </a:rPr>
              <a:t>Outline</a:t>
            </a:r>
          </a:p>
        </p:txBody>
      </p:sp>
      <p:sp>
        <p:nvSpPr>
          <p:cNvPr id="10" name="Rectangle 9">
            <a:extLst>
              <a:ext uri="{FF2B5EF4-FFF2-40B4-BE49-F238E27FC236}">
                <a16:creationId xmlns:a16="http://schemas.microsoft.com/office/drawing/2014/main" id="{78E8783C-F18A-9BCF-A336-1A297E3524BC}"/>
              </a:ext>
            </a:extLst>
          </p:cNvPr>
          <p:cNvSpPr/>
          <p:nvPr/>
        </p:nvSpPr>
        <p:spPr>
          <a:xfrm>
            <a:off x="795501" y="3088299"/>
            <a:ext cx="7931007" cy="3450613"/>
          </a:xfrm>
          <a:prstGeom prst="rect">
            <a:avLst/>
          </a:prstGeom>
        </p:spPr>
        <p:txBody>
          <a:bodyPr vert="horz" lIns="91440" tIns="45720" rIns="91440" bIns="45720" rtlCol="0" anchor="ctr">
            <a:normAutofit fontScale="92500" lnSpcReduction="10000"/>
          </a:bodyPr>
          <a:lstStyle/>
          <a:p>
            <a:pPr marL="400050" indent="-342900" defTabSz="914400">
              <a:lnSpc>
                <a:spcPct val="114000"/>
              </a:lnSpc>
              <a:buClr>
                <a:schemeClr val="accent2">
                  <a:lumMod val="50000"/>
                </a:schemeClr>
              </a:buClr>
              <a:buSzPct val="107000"/>
              <a:buFont typeface="Wingdings" panose="05000000000000000000" pitchFamily="2" charset="2"/>
              <a:buChar char="Ø"/>
            </a:pPr>
            <a:endParaRPr lang="en-US" sz="2200" dirty="0"/>
          </a:p>
          <a:p>
            <a:pPr marL="400050" indent="-342900" defTabSz="914400">
              <a:lnSpc>
                <a:spcPct val="114000"/>
              </a:lnSpc>
              <a:buClr>
                <a:schemeClr val="accent2">
                  <a:lumMod val="50000"/>
                </a:schemeClr>
              </a:buClr>
              <a:buSzPct val="107000"/>
              <a:buFont typeface="Wingdings" panose="05000000000000000000" pitchFamily="2" charset="2"/>
              <a:buChar char="Ø"/>
            </a:pPr>
            <a:r>
              <a:rPr lang="en-US" b="1" dirty="0">
                <a:latin typeface="Garamond" panose="02020404030301010803" pitchFamily="18" charset="0"/>
                <a:cs typeface="Arial" panose="020B0604020202020204" pitchFamily="34" charset="0"/>
              </a:rPr>
              <a:t>Important Developments with Implication on Capital Market Activities: the significant developments that are reshaping our capital market.</a:t>
            </a:r>
          </a:p>
          <a:p>
            <a:pPr marL="400050" indent="-342900" defTabSz="914400">
              <a:lnSpc>
                <a:spcPct val="114000"/>
              </a:lnSpc>
              <a:buClr>
                <a:schemeClr val="accent2">
                  <a:lumMod val="50000"/>
                </a:schemeClr>
              </a:buClr>
              <a:buSzPct val="107000"/>
              <a:buFont typeface="Wingdings" panose="05000000000000000000" pitchFamily="2" charset="2"/>
              <a:buChar char="Ø"/>
            </a:pPr>
            <a:endParaRPr lang="en-US" b="1" dirty="0">
              <a:latin typeface="Garamond" panose="02020404030301010803" pitchFamily="18" charset="0"/>
              <a:cs typeface="Arial" panose="020B0604020202020204" pitchFamily="34" charset="0"/>
            </a:endParaRPr>
          </a:p>
          <a:p>
            <a:pPr marL="400050" indent="-342900" defTabSz="914400">
              <a:lnSpc>
                <a:spcPct val="114000"/>
              </a:lnSpc>
              <a:buClr>
                <a:schemeClr val="accent2">
                  <a:lumMod val="50000"/>
                </a:schemeClr>
              </a:buClr>
              <a:buSzPct val="107000"/>
              <a:buFont typeface="Wingdings" panose="05000000000000000000" pitchFamily="2" charset="2"/>
              <a:buChar char="Ø"/>
            </a:pPr>
            <a:r>
              <a:rPr lang="en-US" b="1" dirty="0">
                <a:latin typeface="Garamond" panose="02020404030301010803" pitchFamily="18" charset="0"/>
                <a:cs typeface="Arial" panose="020B0604020202020204" pitchFamily="34" charset="0"/>
              </a:rPr>
              <a:t>Factors Responsible for the Developments: the underlying economic and market dynamics that are driving these changes</a:t>
            </a:r>
          </a:p>
          <a:p>
            <a:pPr marL="400050" indent="-342900" defTabSz="914400">
              <a:lnSpc>
                <a:spcPct val="114000"/>
              </a:lnSpc>
              <a:buClr>
                <a:schemeClr val="accent2">
                  <a:lumMod val="50000"/>
                </a:schemeClr>
              </a:buClr>
              <a:buSzPct val="107000"/>
              <a:buFont typeface="Wingdings" panose="05000000000000000000" pitchFamily="2" charset="2"/>
              <a:buChar char="Ø"/>
            </a:pPr>
            <a:endParaRPr lang="en-US" b="1" dirty="0">
              <a:latin typeface="Garamond" panose="02020404030301010803" pitchFamily="18" charset="0"/>
              <a:cs typeface="Arial" panose="020B0604020202020204" pitchFamily="34" charset="0"/>
            </a:endParaRPr>
          </a:p>
          <a:p>
            <a:pPr marL="400050" indent="-342900" defTabSz="914400">
              <a:lnSpc>
                <a:spcPct val="114000"/>
              </a:lnSpc>
              <a:buClr>
                <a:schemeClr val="accent2">
                  <a:lumMod val="50000"/>
                </a:schemeClr>
              </a:buClr>
              <a:buSzPct val="107000"/>
              <a:buFont typeface="Wingdings" panose="05000000000000000000" pitchFamily="2" charset="2"/>
              <a:buChar char="Ø"/>
            </a:pPr>
            <a:r>
              <a:rPr lang="en-US" b="1" dirty="0">
                <a:latin typeface="Garamond" panose="02020404030301010803" pitchFamily="18" charset="0"/>
                <a:cs typeface="Arial" panose="020B0604020202020204" pitchFamily="34" charset="0"/>
              </a:rPr>
              <a:t>Challenges / Steps Taken: The challenges these developments present and examine the strategies we're employing to overcome them.</a:t>
            </a:r>
          </a:p>
          <a:p>
            <a:pPr marL="400050" indent="-342900" defTabSz="914400">
              <a:lnSpc>
                <a:spcPct val="114000"/>
              </a:lnSpc>
              <a:buClr>
                <a:schemeClr val="accent2">
                  <a:lumMod val="50000"/>
                </a:schemeClr>
              </a:buClr>
              <a:buSzPct val="107000"/>
              <a:buFont typeface="Wingdings" panose="05000000000000000000" pitchFamily="2" charset="2"/>
              <a:buChar char="Ø"/>
            </a:pPr>
            <a:endParaRPr lang="en-US" b="1" dirty="0">
              <a:latin typeface="Garamond" panose="02020404030301010803" pitchFamily="18" charset="0"/>
              <a:cs typeface="Arial" panose="020B0604020202020204" pitchFamily="34" charset="0"/>
            </a:endParaRPr>
          </a:p>
          <a:p>
            <a:pPr marL="400050" indent="-342900" defTabSz="914400">
              <a:lnSpc>
                <a:spcPct val="114000"/>
              </a:lnSpc>
              <a:buClr>
                <a:schemeClr val="accent2">
                  <a:lumMod val="50000"/>
                </a:schemeClr>
              </a:buClr>
              <a:buSzPct val="107000"/>
              <a:buFont typeface="Wingdings" panose="05000000000000000000" pitchFamily="2" charset="2"/>
              <a:buChar char="Ø"/>
            </a:pPr>
            <a:r>
              <a:rPr lang="en-US" b="1" dirty="0">
                <a:latin typeface="Garamond" panose="02020404030301010803" pitchFamily="18" charset="0"/>
                <a:cs typeface="Arial" panose="020B0604020202020204" pitchFamily="34" charset="0"/>
              </a:rPr>
              <a:t>Issues for CMC Deliberation: Critical issues that require your expertise and insights to chart a course for the future</a:t>
            </a:r>
          </a:p>
          <a:p>
            <a:pPr marL="400050" indent="-342900" defTabSz="914400">
              <a:lnSpc>
                <a:spcPct val="90000"/>
              </a:lnSpc>
              <a:spcAft>
                <a:spcPts val="600"/>
              </a:spcAft>
              <a:buClr>
                <a:schemeClr val="accent2">
                  <a:lumMod val="50000"/>
                </a:schemeClr>
              </a:buClr>
              <a:buSzPct val="107000"/>
              <a:buFont typeface="Wingdings" panose="05000000000000000000" pitchFamily="2" charset="2"/>
              <a:buChar char="Ø"/>
            </a:pPr>
            <a:endParaRPr lang="en-US" dirty="0"/>
          </a:p>
          <a:p>
            <a:pPr marL="400050" indent="-342900" defTabSz="914400">
              <a:lnSpc>
                <a:spcPct val="90000"/>
              </a:lnSpc>
              <a:spcAft>
                <a:spcPts val="600"/>
              </a:spcAft>
              <a:buClr>
                <a:schemeClr val="accent2">
                  <a:lumMod val="50000"/>
                </a:schemeClr>
              </a:buClr>
              <a:buSzPct val="107000"/>
              <a:buFont typeface="Wingdings" panose="05000000000000000000" pitchFamily="2" charset="2"/>
              <a:buChar char="Ø"/>
            </a:pPr>
            <a:endParaRPr lang="en-US" sz="2200" dirty="0"/>
          </a:p>
          <a:p>
            <a:pPr marL="400050" indent="-342900" defTabSz="914400">
              <a:lnSpc>
                <a:spcPct val="90000"/>
              </a:lnSpc>
              <a:spcAft>
                <a:spcPts val="600"/>
              </a:spcAft>
              <a:buClr>
                <a:schemeClr val="accent2">
                  <a:lumMod val="50000"/>
                </a:schemeClr>
              </a:buClr>
              <a:buSzPct val="107000"/>
              <a:buFont typeface="Wingdings" panose="05000000000000000000" pitchFamily="2" charset="2"/>
              <a:buChar char="Ø"/>
            </a:pPr>
            <a:endParaRPr lang="en-US" sz="2200" dirty="0"/>
          </a:p>
          <a:p>
            <a:pPr marL="400050" indent="-342900" defTabSz="914400">
              <a:lnSpc>
                <a:spcPct val="90000"/>
              </a:lnSpc>
              <a:spcAft>
                <a:spcPts val="600"/>
              </a:spcAft>
              <a:buClr>
                <a:schemeClr val="accent2">
                  <a:lumMod val="50000"/>
                </a:schemeClr>
              </a:buClr>
              <a:buSzPct val="107000"/>
              <a:buFont typeface="Wingdings" panose="05000000000000000000" pitchFamily="2" charset="2"/>
              <a:buChar char="Ø"/>
            </a:pPr>
            <a:endParaRPr lang="en-US" sz="2200" dirty="0"/>
          </a:p>
          <a:p>
            <a:pPr marL="400050" indent="-342900" defTabSz="914400">
              <a:lnSpc>
                <a:spcPct val="90000"/>
              </a:lnSpc>
              <a:spcAft>
                <a:spcPts val="600"/>
              </a:spcAft>
              <a:buClr>
                <a:schemeClr val="accent2">
                  <a:lumMod val="50000"/>
                </a:schemeClr>
              </a:buClr>
              <a:buSzPct val="107000"/>
              <a:buFont typeface="Wingdings" panose="05000000000000000000" pitchFamily="2" charset="2"/>
              <a:buChar char="Ø"/>
            </a:pPr>
            <a:endParaRPr lang="en-US" sz="2200" dirty="0"/>
          </a:p>
          <a:p>
            <a:pPr marL="400050" indent="-342900" defTabSz="914400">
              <a:lnSpc>
                <a:spcPct val="90000"/>
              </a:lnSpc>
              <a:spcAft>
                <a:spcPts val="600"/>
              </a:spcAft>
              <a:buClr>
                <a:schemeClr val="accent2">
                  <a:lumMod val="50000"/>
                </a:schemeClr>
              </a:buClr>
              <a:buSzPct val="107000"/>
              <a:buFont typeface="Wingdings" panose="05000000000000000000" pitchFamily="2" charset="2"/>
              <a:buChar char="Ø"/>
            </a:pPr>
            <a:endParaRPr lang="en-US" sz="2200" dirty="0"/>
          </a:p>
          <a:p>
            <a:pPr marL="400050" indent="-342900" defTabSz="914400">
              <a:lnSpc>
                <a:spcPct val="90000"/>
              </a:lnSpc>
              <a:spcAft>
                <a:spcPts val="600"/>
              </a:spcAft>
              <a:buClr>
                <a:schemeClr val="accent2">
                  <a:lumMod val="50000"/>
                </a:schemeClr>
              </a:buClr>
              <a:buSzPct val="107000"/>
              <a:buFont typeface="Wingdings" panose="05000000000000000000" pitchFamily="2" charset="2"/>
              <a:buChar char="Ø"/>
            </a:pPr>
            <a:endParaRPr lang="en-US" sz="2200" dirty="0"/>
          </a:p>
          <a:p>
            <a:pPr marL="400050" indent="-342900" defTabSz="914400">
              <a:lnSpc>
                <a:spcPct val="90000"/>
              </a:lnSpc>
              <a:spcAft>
                <a:spcPts val="600"/>
              </a:spcAft>
              <a:buClr>
                <a:schemeClr val="accent2">
                  <a:lumMod val="50000"/>
                </a:schemeClr>
              </a:buClr>
              <a:buSzPct val="107000"/>
              <a:buFont typeface="Wingdings" panose="05000000000000000000" pitchFamily="2" charset="2"/>
              <a:buChar char="Ø"/>
            </a:pPr>
            <a:endParaRPr lang="en-US" sz="2200" dirty="0"/>
          </a:p>
          <a:p>
            <a:pPr marL="400050" indent="-342900" defTabSz="914400">
              <a:lnSpc>
                <a:spcPct val="90000"/>
              </a:lnSpc>
              <a:spcAft>
                <a:spcPts val="600"/>
              </a:spcAft>
              <a:buClr>
                <a:schemeClr val="accent2">
                  <a:lumMod val="50000"/>
                </a:schemeClr>
              </a:buClr>
              <a:buSzPct val="107000"/>
              <a:buFont typeface="Wingdings" panose="05000000000000000000" pitchFamily="2" charset="2"/>
              <a:buChar char="Ø"/>
            </a:pPr>
            <a:endParaRPr lang="en-US" sz="2200" dirty="0"/>
          </a:p>
          <a:p>
            <a:pPr marL="285750" indent="-228600" defTabSz="914400">
              <a:lnSpc>
                <a:spcPct val="90000"/>
              </a:lnSpc>
              <a:spcAft>
                <a:spcPts val="600"/>
              </a:spcAft>
              <a:buFont typeface="Arial" panose="020B0604020202020204" pitchFamily="34" charset="0"/>
              <a:buChar char="•"/>
            </a:pPr>
            <a:endParaRPr lang="en-US" sz="2200" dirty="0"/>
          </a:p>
          <a:p>
            <a:pPr marL="285750" indent="-228600" defTabSz="914400">
              <a:lnSpc>
                <a:spcPct val="90000"/>
              </a:lnSpc>
              <a:spcAft>
                <a:spcPts val="600"/>
              </a:spcAft>
              <a:buFont typeface="Arial" panose="020B0604020202020204" pitchFamily="34" charset="0"/>
              <a:buChar char="•"/>
            </a:pPr>
            <a:endParaRPr lang="en-US" sz="2200" dirty="0"/>
          </a:p>
          <a:p>
            <a:pPr marL="285750" indent="-228600" defTabSz="914400">
              <a:lnSpc>
                <a:spcPct val="90000"/>
              </a:lnSpc>
              <a:spcAft>
                <a:spcPts val="600"/>
              </a:spcAft>
              <a:buFont typeface="Arial" panose="020B0604020202020204" pitchFamily="34" charset="0"/>
              <a:buChar char="•"/>
            </a:pPr>
            <a:endParaRPr lang="en-US" sz="2200" dirty="0"/>
          </a:p>
        </p:txBody>
      </p:sp>
      <p:sp>
        <p:nvSpPr>
          <p:cNvPr id="22" name="Rectangle 17">
            <a:extLst>
              <a:ext uri="{FF2B5EF4-FFF2-40B4-BE49-F238E27FC236}">
                <a16:creationId xmlns:a16="http://schemas.microsoft.com/office/drawing/2014/main" id="{9BE994B1-0EE1-AA54-30AE-CD0125BA2EB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1351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19">
            <a:extLst>
              <a:ext uri="{FF2B5EF4-FFF2-40B4-BE49-F238E27FC236}">
                <a16:creationId xmlns:a16="http://schemas.microsoft.com/office/drawing/2014/main" id="{DF1D106C-18E2-BF47-5250-A01BE0FD67E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EFDA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a:extLst>
              <a:ext uri="{FF2B5EF4-FFF2-40B4-BE49-F238E27FC236}">
                <a16:creationId xmlns:a16="http://schemas.microsoft.com/office/drawing/2014/main" id="{868FE00D-F68D-8E79-CDE1-34BD3106606B}"/>
              </a:ext>
            </a:extLst>
          </p:cNvPr>
          <p:cNvPicPr>
            <a:picLocks noGrp="1" noChangeAspect="1"/>
          </p:cNvPicPr>
          <p:nvPr>
            <p:ph idx="1"/>
          </p:nvPr>
        </p:nvPicPr>
        <p:blipFill rotWithShape="1">
          <a:blip r:embed="rId3"/>
          <a:srcRect t="161" r="2" b="2"/>
          <a:stretch/>
        </p:blipFill>
        <p:spPr>
          <a:xfrm>
            <a:off x="9413066" y="2857501"/>
            <a:ext cx="1144839" cy="1142998"/>
          </a:xfrm>
          <a:prstGeom prst="rect">
            <a:avLst/>
          </a:prstGeom>
        </p:spPr>
      </p:pic>
      <p:sp>
        <p:nvSpPr>
          <p:cNvPr id="21" name="Slide Number Placeholder 20">
            <a:extLst>
              <a:ext uri="{FF2B5EF4-FFF2-40B4-BE49-F238E27FC236}">
                <a16:creationId xmlns:a16="http://schemas.microsoft.com/office/drawing/2014/main" id="{6BC6A49E-854C-BDD1-608F-E0A744C26C5C}"/>
              </a:ext>
            </a:extLst>
          </p:cNvPr>
          <p:cNvSpPr>
            <a:spLocks noGrp="1"/>
          </p:cNvSpPr>
          <p:nvPr>
            <p:ph type="sldNum" sz="quarter" idx="12"/>
          </p:nvPr>
        </p:nvSpPr>
        <p:spPr/>
        <p:txBody>
          <a:bodyPr/>
          <a:lstStyle/>
          <a:p>
            <a:fld id="{949BE664-675E-4EA2-85BB-5D10C0FA27E3}" type="slidenum">
              <a:rPr lang="en-US" smtClean="0"/>
              <a:t>2</a:t>
            </a:fld>
            <a:endParaRPr lang="en-US"/>
          </a:p>
        </p:txBody>
      </p:sp>
    </p:spTree>
    <p:extLst>
      <p:ext uri="{BB962C8B-B14F-4D97-AF65-F5344CB8AC3E}">
        <p14:creationId xmlns:p14="http://schemas.microsoft.com/office/powerpoint/2010/main" val="10692593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1B78364-090B-447D-9CFE-15F0C824773D}"/>
              </a:ext>
            </a:extLst>
          </p:cNvPr>
          <p:cNvSpPr/>
          <p:nvPr/>
        </p:nvSpPr>
        <p:spPr>
          <a:xfrm>
            <a:off x="845198" y="1953127"/>
            <a:ext cx="7732295" cy="3450613"/>
          </a:xfrm>
          <a:prstGeom prst="rect">
            <a:avLst/>
          </a:prstGeom>
        </p:spPr>
        <p:txBody>
          <a:bodyPr vert="horz" lIns="91440" tIns="45720" rIns="91440" bIns="45720" rtlCol="0" anchor="ctr">
            <a:normAutofit/>
          </a:bodyPr>
          <a:lstStyle/>
          <a:p>
            <a:pPr marL="285750" indent="-228600" defTabSz="914400">
              <a:lnSpc>
                <a:spcPct val="90000"/>
              </a:lnSpc>
              <a:spcAft>
                <a:spcPts val="600"/>
              </a:spcAft>
              <a:buFont typeface="Arial" panose="020B0604020202020204" pitchFamily="34" charset="0"/>
              <a:buChar char="•"/>
            </a:pPr>
            <a:endParaRPr lang="en-US" sz="2200" dirty="0"/>
          </a:p>
        </p:txBody>
      </p:sp>
      <p:sp>
        <p:nvSpPr>
          <p:cNvPr id="22" name="Rectangle 17">
            <a:extLst>
              <a:ext uri="{FF2B5EF4-FFF2-40B4-BE49-F238E27FC236}">
                <a16:creationId xmlns:a16="http://schemas.microsoft.com/office/drawing/2014/main" id="{59A309A7-1751-4ABE-A3C1-EEC40366AD8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1351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19">
            <a:extLst>
              <a:ext uri="{FF2B5EF4-FFF2-40B4-BE49-F238E27FC236}">
                <a16:creationId xmlns:a16="http://schemas.microsoft.com/office/drawing/2014/main" id="{967D8EB6-EAE1-4F9C-B398-83321E28720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EFDA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a:extLst>
              <a:ext uri="{FF2B5EF4-FFF2-40B4-BE49-F238E27FC236}">
                <a16:creationId xmlns:a16="http://schemas.microsoft.com/office/drawing/2014/main" id="{5EFBFF7B-A8A0-4D5D-A531-B654CA2A5784}"/>
              </a:ext>
            </a:extLst>
          </p:cNvPr>
          <p:cNvPicPr>
            <a:picLocks noGrp="1" noChangeAspect="1"/>
          </p:cNvPicPr>
          <p:nvPr>
            <p:ph idx="1"/>
          </p:nvPr>
        </p:nvPicPr>
        <p:blipFill rotWithShape="1">
          <a:blip r:embed="rId3"/>
          <a:srcRect t="161" r="2" b="2"/>
          <a:stretch/>
        </p:blipFill>
        <p:spPr>
          <a:xfrm>
            <a:off x="9413066" y="2857501"/>
            <a:ext cx="1144839" cy="1142998"/>
          </a:xfrm>
          <a:prstGeom prst="rect">
            <a:avLst/>
          </a:prstGeom>
        </p:spPr>
      </p:pic>
      <p:sp>
        <p:nvSpPr>
          <p:cNvPr id="3" name="Rectangle 2">
            <a:extLst>
              <a:ext uri="{FF2B5EF4-FFF2-40B4-BE49-F238E27FC236}">
                <a16:creationId xmlns:a16="http://schemas.microsoft.com/office/drawing/2014/main" id="{43BACED1-51E8-4208-8329-AE4313167230}"/>
              </a:ext>
            </a:extLst>
          </p:cNvPr>
          <p:cNvSpPr/>
          <p:nvPr/>
        </p:nvSpPr>
        <p:spPr>
          <a:xfrm>
            <a:off x="457200" y="1349829"/>
            <a:ext cx="8284017" cy="4401205"/>
          </a:xfrm>
          <a:prstGeom prst="rect">
            <a:avLst/>
          </a:prstGeom>
        </p:spPr>
        <p:txBody>
          <a:bodyPr wrap="square">
            <a:spAutoFit/>
          </a:bodyPr>
          <a:lstStyle/>
          <a:p>
            <a:pPr marL="285750" indent="-285750" algn="just">
              <a:buClr>
                <a:schemeClr val="accent2">
                  <a:lumMod val="50000"/>
                </a:schemeClr>
              </a:buClr>
              <a:buSzPct val="106000"/>
              <a:buFont typeface="Wingdings" panose="05000000000000000000" pitchFamily="2" charset="2"/>
              <a:buChar char="Ø"/>
            </a:pPr>
            <a:r>
              <a:rPr lang="en-US" sz="2000" b="1" dirty="0">
                <a:latin typeface="Garamond" panose="02020404030301010803" pitchFamily="18" charset="0"/>
              </a:rPr>
              <a:t>Monetary Policy Stance: The Monetary Policy Committee's decision in February 2025 to hold the MPR at 27.50% signals the Bank’s commitment to containing inflation. This rate influences borrowing costs, investment returns, and overall economic activity.</a:t>
            </a:r>
          </a:p>
          <a:p>
            <a:pPr marL="285750" indent="-285750" algn="just">
              <a:buClr>
                <a:schemeClr val="accent2">
                  <a:lumMod val="50000"/>
                </a:schemeClr>
              </a:buClr>
              <a:buSzPct val="106000"/>
              <a:buFont typeface="Wingdings" panose="05000000000000000000" pitchFamily="2" charset="2"/>
              <a:buChar char="Ø"/>
            </a:pPr>
            <a:endParaRPr lang="en-US" sz="2000" b="1" dirty="0">
              <a:solidFill>
                <a:srgbClr val="FF0000"/>
              </a:solidFill>
              <a:latin typeface="Garamond" panose="02020404030301010803" pitchFamily="18" charset="0"/>
              <a:cs typeface="Calibri" panose="020F0502020204030204" pitchFamily="34" charset="0"/>
            </a:endParaRPr>
          </a:p>
          <a:p>
            <a:pPr marL="285750" indent="-285750" algn="just">
              <a:buClr>
                <a:schemeClr val="accent2">
                  <a:lumMod val="50000"/>
                </a:schemeClr>
              </a:buClr>
              <a:buSzPct val="106000"/>
              <a:buFont typeface="Wingdings" panose="05000000000000000000" pitchFamily="2" charset="2"/>
              <a:buChar char="Ø"/>
            </a:pPr>
            <a:r>
              <a:rPr lang="en-US" sz="2000" b="1" dirty="0">
                <a:latin typeface="Garamond" panose="02020404030301010803" pitchFamily="18" charset="0"/>
              </a:rPr>
              <a:t>Demand for Safe Assets: There is a strong preference for government securities at primary auctions, primarily due to high and attractive yields compared to alternative investments</a:t>
            </a:r>
          </a:p>
          <a:p>
            <a:pPr algn="just">
              <a:buClr>
                <a:schemeClr val="accent2">
                  <a:lumMod val="50000"/>
                </a:schemeClr>
              </a:buClr>
              <a:buSzPct val="106000"/>
            </a:pPr>
            <a:endParaRPr lang="en-US" sz="2000" b="1" dirty="0">
              <a:solidFill>
                <a:srgbClr val="FF0000"/>
              </a:solidFill>
              <a:latin typeface="Garamond" panose="02020404030301010803" pitchFamily="18" charset="0"/>
              <a:cs typeface="Calibri" panose="020F0502020204030204" pitchFamily="34" charset="0"/>
            </a:endParaRPr>
          </a:p>
          <a:p>
            <a:pPr marL="285750" indent="-285750" algn="just">
              <a:buClr>
                <a:schemeClr val="accent2">
                  <a:lumMod val="50000"/>
                </a:schemeClr>
              </a:buClr>
              <a:buSzPct val="106000"/>
              <a:buFont typeface="Wingdings" panose="05000000000000000000" pitchFamily="2" charset="2"/>
              <a:buChar char="Ø"/>
            </a:pPr>
            <a:r>
              <a:rPr lang="en-US" sz="2000" b="1" dirty="0">
                <a:latin typeface="Garamond" panose="02020404030301010803" pitchFamily="18" charset="0"/>
              </a:rPr>
              <a:t>FX Market Modernization: The launch of the Electronic Foreign Exchange Market (EFEMS/BMatch) is a landmark achievement. This platform has engendered transparency, efficiency, and price discovery in the FX market, aligning the Nigerian financial markets with global standards.</a:t>
            </a:r>
          </a:p>
        </p:txBody>
      </p:sp>
      <p:sp>
        <p:nvSpPr>
          <p:cNvPr id="8" name="TextBox 7">
            <a:extLst>
              <a:ext uri="{FF2B5EF4-FFF2-40B4-BE49-F238E27FC236}">
                <a16:creationId xmlns:a16="http://schemas.microsoft.com/office/drawing/2014/main" id="{F0E93277-1DF9-4324-944E-35B4596B958F}"/>
              </a:ext>
            </a:extLst>
          </p:cNvPr>
          <p:cNvSpPr txBox="1"/>
          <p:nvPr/>
        </p:nvSpPr>
        <p:spPr>
          <a:xfrm>
            <a:off x="677507" y="375086"/>
            <a:ext cx="9885858" cy="483979"/>
          </a:xfrm>
          <a:prstGeom prst="rect">
            <a:avLst/>
          </a:prstGeom>
          <a:noFill/>
        </p:spPr>
        <p:txBody>
          <a:bodyPr wrap="square" rtlCol="0">
            <a:spAutoFit/>
          </a:bodyPr>
          <a:lstStyle/>
          <a:p>
            <a:pPr defTabSz="914400">
              <a:lnSpc>
                <a:spcPct val="90000"/>
              </a:lnSpc>
              <a:spcBef>
                <a:spcPct val="0"/>
              </a:spcBef>
            </a:pPr>
            <a:r>
              <a:rPr lang="en-US" sz="2800" b="1" dirty="0">
                <a:solidFill>
                  <a:schemeClr val="accent2">
                    <a:lumMod val="50000"/>
                  </a:schemeClr>
                </a:solidFill>
                <a:latin typeface="Garamond" panose="02020404030301010803" pitchFamily="18" charset="0"/>
                <a:ea typeface="+mj-ea"/>
                <a:cs typeface="Arial" panose="020B0604020202020204" pitchFamily="34" charset="0"/>
              </a:rPr>
              <a:t>Key Market Developments</a:t>
            </a:r>
          </a:p>
        </p:txBody>
      </p:sp>
      <p:sp>
        <p:nvSpPr>
          <p:cNvPr id="9" name="Slide Number Placeholder 8">
            <a:extLst>
              <a:ext uri="{FF2B5EF4-FFF2-40B4-BE49-F238E27FC236}">
                <a16:creationId xmlns:a16="http://schemas.microsoft.com/office/drawing/2014/main" id="{ED756116-51C3-46C5-AA98-967197DD7BAD}"/>
              </a:ext>
            </a:extLst>
          </p:cNvPr>
          <p:cNvSpPr>
            <a:spLocks noGrp="1"/>
          </p:cNvSpPr>
          <p:nvPr>
            <p:ph type="sldNum" sz="quarter" idx="12"/>
          </p:nvPr>
        </p:nvSpPr>
        <p:spPr/>
        <p:txBody>
          <a:bodyPr/>
          <a:lstStyle/>
          <a:p>
            <a:fld id="{949BE664-675E-4EA2-85BB-5D10C0FA27E3}" type="slidenum">
              <a:rPr lang="en-US" smtClean="0"/>
              <a:t>3</a:t>
            </a:fld>
            <a:endParaRPr lang="en-US"/>
          </a:p>
        </p:txBody>
      </p:sp>
    </p:spTree>
    <p:extLst>
      <p:ext uri="{BB962C8B-B14F-4D97-AF65-F5344CB8AC3E}">
        <p14:creationId xmlns:p14="http://schemas.microsoft.com/office/powerpoint/2010/main" val="13812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8E33015-CC5D-ADB6-E159-E30AEF6E3E5D}"/>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24D16EA5-8453-D4A5-7295-FDC073EEE54B}"/>
              </a:ext>
            </a:extLst>
          </p:cNvPr>
          <p:cNvSpPr/>
          <p:nvPr/>
        </p:nvSpPr>
        <p:spPr>
          <a:xfrm>
            <a:off x="845198" y="1953127"/>
            <a:ext cx="7732295" cy="3450613"/>
          </a:xfrm>
          <a:prstGeom prst="rect">
            <a:avLst/>
          </a:prstGeom>
        </p:spPr>
        <p:txBody>
          <a:bodyPr vert="horz" lIns="91440" tIns="45720" rIns="91440" bIns="45720" rtlCol="0" anchor="ctr">
            <a:normAutofit/>
          </a:bodyPr>
          <a:lstStyle/>
          <a:p>
            <a:pPr marL="285750" indent="-228600" defTabSz="914400">
              <a:lnSpc>
                <a:spcPct val="90000"/>
              </a:lnSpc>
              <a:spcAft>
                <a:spcPts val="600"/>
              </a:spcAft>
              <a:buFont typeface="Arial" panose="020B0604020202020204" pitchFamily="34" charset="0"/>
              <a:buChar char="•"/>
            </a:pPr>
            <a:endParaRPr lang="en-US" sz="2200" dirty="0"/>
          </a:p>
        </p:txBody>
      </p:sp>
      <p:sp>
        <p:nvSpPr>
          <p:cNvPr id="22" name="Rectangle 17">
            <a:extLst>
              <a:ext uri="{FF2B5EF4-FFF2-40B4-BE49-F238E27FC236}">
                <a16:creationId xmlns:a16="http://schemas.microsoft.com/office/drawing/2014/main" id="{AA21A494-CA9D-DEBB-0007-16BEB7BA009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1351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19">
            <a:extLst>
              <a:ext uri="{FF2B5EF4-FFF2-40B4-BE49-F238E27FC236}">
                <a16:creationId xmlns:a16="http://schemas.microsoft.com/office/drawing/2014/main" id="{894C5F6A-20F6-ED46-CA84-0866F883093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EFDA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a:extLst>
              <a:ext uri="{FF2B5EF4-FFF2-40B4-BE49-F238E27FC236}">
                <a16:creationId xmlns:a16="http://schemas.microsoft.com/office/drawing/2014/main" id="{9DB239C4-939A-5802-64CA-8F8AA3E2833C}"/>
              </a:ext>
            </a:extLst>
          </p:cNvPr>
          <p:cNvPicPr>
            <a:picLocks noGrp="1" noChangeAspect="1"/>
          </p:cNvPicPr>
          <p:nvPr>
            <p:ph idx="1"/>
          </p:nvPr>
        </p:nvPicPr>
        <p:blipFill rotWithShape="1">
          <a:blip r:embed="rId3"/>
          <a:srcRect t="161" r="2" b="2"/>
          <a:stretch/>
        </p:blipFill>
        <p:spPr>
          <a:xfrm>
            <a:off x="9413066" y="2857501"/>
            <a:ext cx="1144839" cy="1142998"/>
          </a:xfrm>
          <a:prstGeom prst="rect">
            <a:avLst/>
          </a:prstGeom>
        </p:spPr>
      </p:pic>
      <p:sp>
        <p:nvSpPr>
          <p:cNvPr id="3" name="Rectangle 2">
            <a:extLst>
              <a:ext uri="{FF2B5EF4-FFF2-40B4-BE49-F238E27FC236}">
                <a16:creationId xmlns:a16="http://schemas.microsoft.com/office/drawing/2014/main" id="{C373540C-4818-AAF7-439F-0448251FAA03}"/>
              </a:ext>
            </a:extLst>
          </p:cNvPr>
          <p:cNvSpPr/>
          <p:nvPr/>
        </p:nvSpPr>
        <p:spPr>
          <a:xfrm>
            <a:off x="457200" y="1349829"/>
            <a:ext cx="8284017" cy="4708981"/>
          </a:xfrm>
          <a:prstGeom prst="rect">
            <a:avLst/>
          </a:prstGeom>
        </p:spPr>
        <p:txBody>
          <a:bodyPr wrap="square">
            <a:spAutoFit/>
          </a:bodyPr>
          <a:lstStyle/>
          <a:p>
            <a:pPr lvl="0" algn="just">
              <a:buClr>
                <a:schemeClr val="accent2">
                  <a:lumMod val="50000"/>
                </a:schemeClr>
              </a:buClr>
              <a:buSzPct val="106000"/>
            </a:pPr>
            <a:endParaRPr lang="en-US" sz="2000" dirty="0">
              <a:latin typeface="Calibri" panose="020F0502020204030204" pitchFamily="34" charset="0"/>
              <a:cs typeface="Calibri" panose="020F0502020204030204" pitchFamily="34" charset="0"/>
            </a:endParaRPr>
          </a:p>
          <a:p>
            <a:pPr marL="285750" indent="-285750" algn="just">
              <a:buClr>
                <a:schemeClr val="accent2">
                  <a:lumMod val="50000"/>
                </a:schemeClr>
              </a:buClr>
              <a:buSzPct val="106000"/>
              <a:buFont typeface="Wingdings" panose="05000000000000000000" pitchFamily="2" charset="2"/>
              <a:buChar char="Ø"/>
            </a:pPr>
            <a:r>
              <a:rPr lang="en-US" sz="2000" b="1" dirty="0">
                <a:latin typeface="Garamond" panose="02020404030301010803" pitchFamily="18" charset="0"/>
                <a:cs typeface="Calibri" panose="020F0502020204030204" pitchFamily="34" charset="0"/>
              </a:rPr>
              <a:t>FX Code: The introduction of the FX Code underscores the Bank’s commitment to promoting integrity, ethical market conduct and professionalism in the FX market. This code is essential for building trust and fostering a stable market environment.</a:t>
            </a:r>
          </a:p>
          <a:p>
            <a:pPr lvl="0" algn="just">
              <a:buClr>
                <a:schemeClr val="accent2">
                  <a:lumMod val="50000"/>
                </a:schemeClr>
              </a:buClr>
              <a:buSzPct val="106000"/>
            </a:pPr>
            <a:endParaRPr lang="en-US" sz="2000" b="1" dirty="0">
              <a:solidFill>
                <a:srgbClr val="FF0000"/>
              </a:solidFill>
              <a:latin typeface="Garamond" panose="02020404030301010803" pitchFamily="18" charset="0"/>
              <a:cs typeface="Calibri" panose="020F0502020204030204" pitchFamily="34" charset="0"/>
            </a:endParaRPr>
          </a:p>
          <a:p>
            <a:pPr marL="285750" indent="-285750" algn="just">
              <a:buClr>
                <a:schemeClr val="accent2">
                  <a:lumMod val="50000"/>
                </a:schemeClr>
              </a:buClr>
              <a:buSzPct val="106000"/>
              <a:buFont typeface="Wingdings" panose="05000000000000000000" pitchFamily="2" charset="2"/>
              <a:buChar char="Ø"/>
            </a:pPr>
            <a:r>
              <a:rPr lang="en-US" sz="2000" b="1" dirty="0">
                <a:latin typeface="Garamond" panose="02020404030301010803" pitchFamily="18" charset="0"/>
                <a:cs typeface="Calibri" panose="020F0502020204030204" pitchFamily="34" charset="0"/>
              </a:rPr>
              <a:t>FX Stability: The Bank remains committed to promoting stability in the FX Market, restore confidence, and ensure the smooth functioning of the financial markets</a:t>
            </a:r>
          </a:p>
          <a:p>
            <a:pPr algn="just">
              <a:buClr>
                <a:schemeClr val="accent2">
                  <a:lumMod val="50000"/>
                </a:schemeClr>
              </a:buClr>
              <a:buSzPct val="106000"/>
            </a:pPr>
            <a:endParaRPr lang="en-US" sz="2000" b="1" dirty="0">
              <a:solidFill>
                <a:srgbClr val="FF0000"/>
              </a:solidFill>
              <a:latin typeface="Garamond" panose="02020404030301010803" pitchFamily="18" charset="0"/>
            </a:endParaRPr>
          </a:p>
          <a:p>
            <a:pPr marL="285750" indent="-285750" algn="just">
              <a:buClr>
                <a:schemeClr val="accent2">
                  <a:lumMod val="50000"/>
                </a:schemeClr>
              </a:buClr>
              <a:buSzPct val="106000"/>
              <a:buFont typeface="Wingdings" panose="05000000000000000000" pitchFamily="2" charset="2"/>
              <a:buChar char="Ø"/>
            </a:pPr>
            <a:r>
              <a:rPr lang="en-US" sz="2000" b="1" dirty="0">
                <a:latin typeface="Garamond" panose="02020404030301010803" pitchFamily="18" charset="0"/>
              </a:rPr>
              <a:t>Diaspora Engagement: The recent launch of the </a:t>
            </a:r>
            <a:r>
              <a:rPr kumimoji="0" lang="en-US" sz="2000" b="1" i="0" u="none" strike="noStrike" kern="1200" cap="none" spc="0" normalizeH="0" baseline="0" noProof="0" dirty="0">
                <a:ln>
                  <a:noFill/>
                </a:ln>
                <a:solidFill>
                  <a:prstClr val="black"/>
                </a:solidFill>
                <a:effectLst/>
                <a:uLnTx/>
                <a:uFillTx/>
                <a:latin typeface="Garamond" panose="02020404030301010803" pitchFamily="18" charset="0"/>
                <a:ea typeface="+mn-ea"/>
                <a:cs typeface="+mn-cs"/>
              </a:rPr>
              <a:t>Non-Resident Nigerian Ordinary Account </a:t>
            </a:r>
            <a:r>
              <a:rPr lang="en-US" sz="2000" b="1" dirty="0">
                <a:latin typeface="Garamond" panose="02020404030301010803" pitchFamily="18" charset="0"/>
              </a:rPr>
              <a:t>NRNOA and </a:t>
            </a:r>
            <a:r>
              <a:rPr kumimoji="0" lang="en-US" sz="2000" b="1" i="0" u="none" strike="noStrike" kern="1200" cap="none" spc="0" normalizeH="0" baseline="0" noProof="0" dirty="0">
                <a:ln>
                  <a:noFill/>
                </a:ln>
                <a:solidFill>
                  <a:prstClr val="black"/>
                </a:solidFill>
                <a:effectLst/>
                <a:uLnTx/>
                <a:uFillTx/>
                <a:latin typeface="Garamond" panose="02020404030301010803" pitchFamily="18" charset="0"/>
                <a:ea typeface="+mn-ea"/>
                <a:cs typeface="+mn-cs"/>
              </a:rPr>
              <a:t>Non-Resident Nigerian Investment Account </a:t>
            </a:r>
            <a:r>
              <a:rPr lang="en-US" sz="2000" b="1" dirty="0">
                <a:latin typeface="Garamond" panose="02020404030301010803" pitchFamily="18" charset="0"/>
              </a:rPr>
              <a:t>NRNIA accounts is a strategic move to facilitate investment from our diaspora. We believe this will unlock significant capital and contribute to national development.</a:t>
            </a:r>
            <a:endParaRPr lang="en-US" sz="2000" dirty="0">
              <a:solidFill>
                <a:schemeClr val="tx1">
                  <a:lumMod val="75000"/>
                  <a:lumOff val="25000"/>
                </a:schemeClr>
              </a:solidFill>
            </a:endParaRPr>
          </a:p>
        </p:txBody>
      </p:sp>
      <p:sp>
        <p:nvSpPr>
          <p:cNvPr id="8" name="TextBox 7">
            <a:extLst>
              <a:ext uri="{FF2B5EF4-FFF2-40B4-BE49-F238E27FC236}">
                <a16:creationId xmlns:a16="http://schemas.microsoft.com/office/drawing/2014/main" id="{C90A8EAA-CFFB-A758-FD4E-E09709848D05}"/>
              </a:ext>
            </a:extLst>
          </p:cNvPr>
          <p:cNvSpPr txBox="1"/>
          <p:nvPr/>
        </p:nvSpPr>
        <p:spPr>
          <a:xfrm>
            <a:off x="677507" y="375086"/>
            <a:ext cx="9885858" cy="911019"/>
          </a:xfrm>
          <a:prstGeom prst="rect">
            <a:avLst/>
          </a:prstGeom>
          <a:noFill/>
        </p:spPr>
        <p:txBody>
          <a:bodyPr wrap="square" rtlCol="0">
            <a:sp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2800" b="1" i="0" u="none" strike="noStrike" kern="1200" cap="none" spc="0" normalizeH="0" baseline="0" noProof="0" dirty="0">
                <a:ln>
                  <a:noFill/>
                </a:ln>
                <a:solidFill>
                  <a:srgbClr val="8BC145">
                    <a:lumMod val="50000"/>
                  </a:srgbClr>
                </a:solidFill>
                <a:effectLst/>
                <a:uLnTx/>
                <a:uFillTx/>
                <a:latin typeface="Garamond" panose="02020404030301010803" pitchFamily="18" charset="0"/>
                <a:ea typeface="+mn-ea"/>
                <a:cs typeface="Arial" panose="020B0604020202020204" pitchFamily="34" charset="0"/>
              </a:rPr>
              <a:t>Key Market Developments</a:t>
            </a:r>
          </a:p>
          <a:p>
            <a:endParaRPr lang="en-US" sz="2800" dirty="0"/>
          </a:p>
        </p:txBody>
      </p:sp>
      <p:sp>
        <p:nvSpPr>
          <p:cNvPr id="9" name="Slide Number Placeholder 8">
            <a:extLst>
              <a:ext uri="{FF2B5EF4-FFF2-40B4-BE49-F238E27FC236}">
                <a16:creationId xmlns:a16="http://schemas.microsoft.com/office/drawing/2014/main" id="{AE0BD19D-1AE7-A8CB-6CB6-E49A5318F4B0}"/>
              </a:ext>
            </a:extLst>
          </p:cNvPr>
          <p:cNvSpPr>
            <a:spLocks noGrp="1"/>
          </p:cNvSpPr>
          <p:nvPr>
            <p:ph type="sldNum" sz="quarter" idx="12"/>
          </p:nvPr>
        </p:nvSpPr>
        <p:spPr/>
        <p:txBody>
          <a:bodyPr/>
          <a:lstStyle/>
          <a:p>
            <a:fld id="{949BE664-675E-4EA2-85BB-5D10C0FA27E3}" type="slidenum">
              <a:rPr lang="en-US" smtClean="0"/>
              <a:t>4</a:t>
            </a:fld>
            <a:endParaRPr lang="en-US"/>
          </a:p>
        </p:txBody>
      </p:sp>
    </p:spTree>
    <p:extLst>
      <p:ext uri="{BB962C8B-B14F-4D97-AF65-F5344CB8AC3E}">
        <p14:creationId xmlns:p14="http://schemas.microsoft.com/office/powerpoint/2010/main" val="3674939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FDA2EB-F04B-444C-9A5E-07B4E74E543B}"/>
              </a:ext>
            </a:extLst>
          </p:cNvPr>
          <p:cNvSpPr>
            <a:spLocks noGrp="1"/>
          </p:cNvSpPr>
          <p:nvPr>
            <p:ph type="title"/>
          </p:nvPr>
        </p:nvSpPr>
        <p:spPr>
          <a:xfrm>
            <a:off x="669815" y="431622"/>
            <a:ext cx="7474172" cy="784574"/>
          </a:xfrm>
        </p:spPr>
        <p:txBody>
          <a:bodyPr vert="horz" lIns="91440" tIns="45720" rIns="91440" bIns="45720" rtlCol="0" anchor="ctr">
            <a:normAutofit fontScale="90000"/>
          </a:bodyPr>
          <a:lstStyle/>
          <a:p>
            <a:r>
              <a:rPr lang="en-US" sz="3100" b="1" dirty="0">
                <a:solidFill>
                  <a:schemeClr val="accent2">
                    <a:lumMod val="50000"/>
                  </a:schemeClr>
                </a:solidFill>
                <a:latin typeface="Arial" panose="020B0604020202020204" pitchFamily="34" charset="0"/>
                <a:cs typeface="Arial" panose="020B0604020202020204" pitchFamily="34" charset="0"/>
              </a:rPr>
              <a:t>Market Drivers</a:t>
            </a:r>
            <a:r>
              <a:rPr lang="en-US" sz="4800" b="1" dirty="0">
                <a:latin typeface="Arial" panose="020B0604020202020204" pitchFamily="34" charset="0"/>
                <a:cs typeface="Arial" panose="020B0604020202020204" pitchFamily="34" charset="0"/>
              </a:rPr>
              <a:t/>
            </a:r>
            <a:br>
              <a:rPr lang="en-US" sz="4800" b="1" dirty="0">
                <a:latin typeface="Arial" panose="020B0604020202020204" pitchFamily="34" charset="0"/>
                <a:cs typeface="Arial" panose="020B0604020202020204" pitchFamily="34" charset="0"/>
              </a:rPr>
            </a:br>
            <a:endParaRPr lang="en-US" sz="4800" b="1" kern="1200" dirty="0">
              <a:solidFill>
                <a:schemeClr val="tx1"/>
              </a:solidFill>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A1B78364-090B-447D-9CFE-15F0C824773D}"/>
              </a:ext>
            </a:extLst>
          </p:cNvPr>
          <p:cNvSpPr/>
          <p:nvPr/>
        </p:nvSpPr>
        <p:spPr>
          <a:xfrm>
            <a:off x="845198" y="1953127"/>
            <a:ext cx="7732295" cy="3450613"/>
          </a:xfrm>
          <a:prstGeom prst="rect">
            <a:avLst/>
          </a:prstGeom>
        </p:spPr>
        <p:txBody>
          <a:bodyPr vert="horz" lIns="91440" tIns="45720" rIns="91440" bIns="45720" rtlCol="0" anchor="ctr">
            <a:normAutofit/>
          </a:bodyPr>
          <a:lstStyle/>
          <a:p>
            <a:pPr marL="285750" marR="0" lvl="0" indent="-2286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endParaRPr kumimoji="0" lang="en-US" sz="2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2" name="Rectangle 17">
            <a:extLst>
              <a:ext uri="{FF2B5EF4-FFF2-40B4-BE49-F238E27FC236}">
                <a16:creationId xmlns:a16="http://schemas.microsoft.com/office/drawing/2014/main" id="{59A309A7-1751-4ABE-A3C1-EEC40366AD8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1351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Oval 19">
            <a:extLst>
              <a:ext uri="{FF2B5EF4-FFF2-40B4-BE49-F238E27FC236}">
                <a16:creationId xmlns:a16="http://schemas.microsoft.com/office/drawing/2014/main" id="{967D8EB6-EAE1-4F9C-B398-83321E28720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EFDA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Content Placeholder 6">
            <a:extLst>
              <a:ext uri="{FF2B5EF4-FFF2-40B4-BE49-F238E27FC236}">
                <a16:creationId xmlns:a16="http://schemas.microsoft.com/office/drawing/2014/main" id="{5EFBFF7B-A8A0-4D5D-A531-B654CA2A5784}"/>
              </a:ext>
            </a:extLst>
          </p:cNvPr>
          <p:cNvPicPr>
            <a:picLocks noGrp="1" noChangeAspect="1"/>
          </p:cNvPicPr>
          <p:nvPr>
            <p:ph idx="1"/>
          </p:nvPr>
        </p:nvPicPr>
        <p:blipFill rotWithShape="1">
          <a:blip r:embed="rId3"/>
          <a:srcRect t="161" r="2" b="2"/>
          <a:stretch/>
        </p:blipFill>
        <p:spPr>
          <a:xfrm>
            <a:off x="9413066" y="2857501"/>
            <a:ext cx="1144839" cy="1142998"/>
          </a:xfrm>
          <a:prstGeom prst="rect">
            <a:avLst/>
          </a:prstGeom>
        </p:spPr>
      </p:pic>
      <p:sp>
        <p:nvSpPr>
          <p:cNvPr id="3" name="Slide Number Placeholder 2">
            <a:extLst>
              <a:ext uri="{FF2B5EF4-FFF2-40B4-BE49-F238E27FC236}">
                <a16:creationId xmlns:a16="http://schemas.microsoft.com/office/drawing/2014/main" id="{A33E6F55-758F-468A-A358-C02DB0D2A5A9}"/>
              </a:ext>
            </a:extLst>
          </p:cNvPr>
          <p:cNvSpPr>
            <a:spLocks noGrp="1"/>
          </p:cNvSpPr>
          <p:nvPr>
            <p:ph type="sldNum" sz="quarter" idx="12"/>
          </p:nvPr>
        </p:nvSpPr>
        <p:spPr>
          <a:xfrm>
            <a:off x="8610600" y="6356350"/>
            <a:ext cx="2743200"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49BE664-675E-4EA2-85BB-5D10C0FA27E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Rectangle 3">
            <a:extLst>
              <a:ext uri="{FF2B5EF4-FFF2-40B4-BE49-F238E27FC236}">
                <a16:creationId xmlns:a16="http://schemas.microsoft.com/office/drawing/2014/main" id="{ED2A0D6E-0ACF-4DA3-932A-77BEDCB400FA}"/>
              </a:ext>
            </a:extLst>
          </p:cNvPr>
          <p:cNvSpPr/>
          <p:nvPr/>
        </p:nvSpPr>
        <p:spPr>
          <a:xfrm>
            <a:off x="669816" y="662137"/>
            <a:ext cx="8245583" cy="4902881"/>
          </a:xfrm>
          <a:prstGeom prst="rect">
            <a:avLst/>
          </a:prstGeom>
        </p:spPr>
        <p:txBody>
          <a:bodyPr wrap="square">
            <a:spAutoFit/>
          </a:bodyPr>
          <a:lstStyle/>
          <a:p>
            <a:pPr lvl="0">
              <a:lnSpc>
                <a:spcPct val="90000"/>
              </a:lnSpc>
              <a:buClr>
                <a:srgbClr val="8BC145">
                  <a:lumMod val="50000"/>
                </a:srgbClr>
              </a:buClr>
              <a:defRPr/>
            </a:pPr>
            <a:endParaRPr lang="en-US" sz="1400" b="1" dirty="0">
              <a:latin typeface="Garamond" panose="02020404030301010803" pitchFamily="18" charset="0"/>
            </a:endParaRPr>
          </a:p>
          <a:p>
            <a:pPr marL="285750" lvl="0" indent="-285750" algn="just">
              <a:buClr>
                <a:srgbClr val="8BC145">
                  <a:lumMod val="50000"/>
                </a:srgbClr>
              </a:buClr>
              <a:buSzPct val="106000"/>
              <a:buFont typeface="Wingdings" panose="05000000000000000000" pitchFamily="2" charset="2"/>
              <a:buChar char="Ø"/>
            </a:pPr>
            <a:endParaRPr lang="en-US" sz="1500" b="1" dirty="0">
              <a:solidFill>
                <a:srgbClr val="FF0000"/>
              </a:solidFill>
              <a:latin typeface="Garamond" panose="02020404030301010803" pitchFamily="18" charset="0"/>
              <a:cs typeface="Arial" panose="020B0604020202020204" pitchFamily="34" charset="0"/>
            </a:endParaRPr>
          </a:p>
          <a:p>
            <a:pPr marL="285750" lvl="0" indent="-285750" algn="just">
              <a:buClr>
                <a:srgbClr val="8BC145">
                  <a:lumMod val="50000"/>
                </a:srgbClr>
              </a:buClr>
              <a:buSzPct val="106000"/>
              <a:buFont typeface="Wingdings" panose="05000000000000000000" pitchFamily="2" charset="2"/>
              <a:buChar char="Ø"/>
            </a:pPr>
            <a:r>
              <a:rPr lang="en-US" sz="1500" b="1" dirty="0">
                <a:latin typeface="Garamond" panose="02020404030301010803" pitchFamily="18" charset="0"/>
                <a:cs typeface="Arial" panose="020B0604020202020204" pitchFamily="34" charset="0"/>
              </a:rPr>
              <a:t>Monetary Policy Details: The MPC's decision to hold the MPR at 27.50% with an asymmetric corridor reflects our strategy to balance growth and inflation control. The corridor mechanism helps manage liquidity, encouraging lending and providing a floor and ceiling for interest rates.</a:t>
            </a:r>
          </a:p>
          <a:p>
            <a:pPr marL="285750" lvl="0" indent="-285750" algn="just">
              <a:buClr>
                <a:srgbClr val="8BC145">
                  <a:lumMod val="50000"/>
                </a:srgbClr>
              </a:buClr>
              <a:buSzPct val="106000"/>
              <a:buFont typeface="Wingdings" panose="05000000000000000000" pitchFamily="2" charset="2"/>
              <a:buChar char="Ø"/>
            </a:pPr>
            <a:endParaRPr lang="en-US" sz="1500" b="1" dirty="0">
              <a:latin typeface="Garamond" panose="02020404030301010803" pitchFamily="18" charset="0"/>
              <a:cs typeface="Arial" panose="020B0604020202020204" pitchFamily="34" charset="0"/>
            </a:endParaRPr>
          </a:p>
          <a:p>
            <a:pPr marL="285750" lvl="0" indent="-285750" algn="just">
              <a:buClr>
                <a:srgbClr val="8BC145">
                  <a:lumMod val="50000"/>
                </a:srgbClr>
              </a:buClr>
              <a:buSzPct val="106000"/>
              <a:buFont typeface="Wingdings" panose="05000000000000000000" pitchFamily="2" charset="2"/>
              <a:buChar char="Ø"/>
            </a:pPr>
            <a:r>
              <a:rPr lang="en-US" sz="1500" b="1" dirty="0">
                <a:latin typeface="Garamond" panose="02020404030301010803" pitchFamily="18" charset="0"/>
                <a:cs typeface="Arial" panose="020B0604020202020204" pitchFamily="34" charset="0"/>
              </a:rPr>
              <a:t>Inflation Concerns: This tight monetary policy stance is necessary to combat persistent inflation, which erodes purchasing power and creates economic instability.</a:t>
            </a:r>
          </a:p>
          <a:p>
            <a:pPr marL="285750" lvl="0" indent="-285750" algn="just">
              <a:buClr>
                <a:srgbClr val="8BC145">
                  <a:lumMod val="50000"/>
                </a:srgbClr>
              </a:buClr>
              <a:buSzPct val="106000"/>
              <a:buFont typeface="Wingdings" panose="05000000000000000000" pitchFamily="2" charset="2"/>
              <a:buChar char="Ø"/>
            </a:pPr>
            <a:endParaRPr lang="en-US" sz="1500" b="1" dirty="0">
              <a:latin typeface="Garamond" panose="02020404030301010803" pitchFamily="18" charset="0"/>
              <a:cs typeface="Arial" panose="020B0604020202020204" pitchFamily="34" charset="0"/>
            </a:endParaRPr>
          </a:p>
          <a:p>
            <a:pPr marL="285750" lvl="0" indent="-285750" algn="just">
              <a:buClr>
                <a:srgbClr val="8BC145">
                  <a:lumMod val="50000"/>
                </a:srgbClr>
              </a:buClr>
              <a:buSzPct val="106000"/>
              <a:buFont typeface="Wingdings" panose="05000000000000000000" pitchFamily="2" charset="2"/>
              <a:buChar char="Ø"/>
            </a:pPr>
            <a:r>
              <a:rPr lang="en-US" sz="1500" b="1" dirty="0">
                <a:latin typeface="Garamond" panose="02020404030301010803" pitchFamily="18" charset="0"/>
                <a:cs typeface="Arial" panose="020B0604020202020204" pitchFamily="34" charset="0"/>
              </a:rPr>
              <a:t>Investor Sentiment: The is driven by a combination of factors, including domestic and global economic uncertainties. The Bank will continue to carefully monitor these sentiments.</a:t>
            </a:r>
          </a:p>
          <a:p>
            <a:pPr marL="285750" lvl="0" indent="-285750" algn="just">
              <a:buClr>
                <a:srgbClr val="8BC145">
                  <a:lumMod val="50000"/>
                </a:srgbClr>
              </a:buClr>
              <a:buSzPct val="106000"/>
              <a:buFont typeface="Wingdings" panose="05000000000000000000" pitchFamily="2" charset="2"/>
              <a:buChar char="Ø"/>
            </a:pPr>
            <a:endParaRPr lang="en-US" sz="1500" b="1" dirty="0">
              <a:latin typeface="Garamond" panose="02020404030301010803" pitchFamily="18" charset="0"/>
              <a:cs typeface="Arial" panose="020B0604020202020204" pitchFamily="34" charset="0"/>
            </a:endParaRPr>
          </a:p>
          <a:p>
            <a:pPr lvl="0" algn="just">
              <a:buClr>
                <a:srgbClr val="8BC145">
                  <a:lumMod val="50000"/>
                </a:srgbClr>
              </a:buClr>
              <a:buSzPct val="106000"/>
            </a:pPr>
            <a:endParaRPr lang="en-US" sz="1500" b="1" dirty="0">
              <a:latin typeface="Garamond" panose="02020404030301010803" pitchFamily="18" charset="0"/>
              <a:cs typeface="Arial" panose="020B0604020202020204" pitchFamily="34" charset="0"/>
            </a:endParaRPr>
          </a:p>
          <a:p>
            <a:pPr marL="285750" lvl="0" indent="-285750" algn="just">
              <a:buClr>
                <a:srgbClr val="8BC145">
                  <a:lumMod val="50000"/>
                </a:srgbClr>
              </a:buClr>
              <a:buSzPct val="106000"/>
              <a:buFont typeface="Wingdings" panose="05000000000000000000" pitchFamily="2" charset="2"/>
              <a:buChar char="Ø"/>
            </a:pPr>
            <a:r>
              <a:rPr lang="en-US" sz="1500" b="1" dirty="0">
                <a:latin typeface="Garamond" panose="02020404030301010803" pitchFamily="18" charset="0"/>
                <a:cs typeface="Arial" panose="020B0604020202020204" pitchFamily="34" charset="0"/>
              </a:rPr>
              <a:t>Foreign Investment Dynamics: Rising Foreign Portfolio Inflows (FPI) can be a positive sign, but also requires careful management to mitigate volatility and ensure sustainability.</a:t>
            </a:r>
          </a:p>
          <a:p>
            <a:pPr lvl="0" algn="just">
              <a:buClr>
                <a:srgbClr val="8BC145">
                  <a:lumMod val="50000"/>
                </a:srgbClr>
              </a:buClr>
              <a:buSzPct val="106000"/>
            </a:pPr>
            <a:endParaRPr lang="en-US" sz="1500" b="1" dirty="0">
              <a:latin typeface="Garamond" panose="02020404030301010803" pitchFamily="18" charset="0"/>
              <a:cs typeface="Arial" panose="020B0604020202020204" pitchFamily="34" charset="0"/>
            </a:endParaRPr>
          </a:p>
          <a:p>
            <a:pPr marL="285750" lvl="0" indent="-285750" algn="just">
              <a:buClr>
                <a:srgbClr val="8BC145">
                  <a:lumMod val="50000"/>
                </a:srgbClr>
              </a:buClr>
              <a:buSzPct val="106000"/>
              <a:buFont typeface="Wingdings" panose="05000000000000000000" pitchFamily="2" charset="2"/>
              <a:buChar char="Ø"/>
            </a:pPr>
            <a:r>
              <a:rPr lang="en-US" sz="1500" b="1" dirty="0">
                <a:latin typeface="Garamond" panose="02020404030301010803" pitchFamily="18" charset="0"/>
                <a:cs typeface="Arial" panose="020B0604020202020204" pitchFamily="34" charset="0"/>
              </a:rPr>
              <a:t>High FX Demand: The demand pressures driven by speculation, uncertainty over global tariff and lower NNPC remittances, amongst others remain a key concern.  The Bank remains active in monitoring the developments and remains proactive to address any imbalance and stabilize the market.</a:t>
            </a:r>
          </a:p>
          <a:p>
            <a:pPr marL="285750" lvl="0" indent="-285750" algn="just">
              <a:buClr>
                <a:srgbClr val="8BC145">
                  <a:lumMod val="50000"/>
                </a:srgbClr>
              </a:buClr>
              <a:buSzPct val="106000"/>
              <a:buFont typeface="Wingdings" panose="05000000000000000000" pitchFamily="2" charset="2"/>
              <a:buChar char="Ø"/>
            </a:pPr>
            <a:endParaRPr lang="en-US" sz="1500" b="1" dirty="0">
              <a:latin typeface="Garamond" panose="02020404030301010803" pitchFamily="18" charset="0"/>
              <a:cs typeface="Arial" panose="020B0604020202020204" pitchFamily="34" charset="0"/>
            </a:endParaRPr>
          </a:p>
        </p:txBody>
      </p:sp>
    </p:spTree>
    <p:extLst>
      <p:ext uri="{BB962C8B-B14F-4D97-AF65-F5344CB8AC3E}">
        <p14:creationId xmlns:p14="http://schemas.microsoft.com/office/powerpoint/2010/main" val="29158211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FDA2EB-F04B-444C-9A5E-07B4E74E543B}"/>
              </a:ext>
            </a:extLst>
          </p:cNvPr>
          <p:cNvSpPr>
            <a:spLocks noGrp="1"/>
          </p:cNvSpPr>
          <p:nvPr>
            <p:ph type="title"/>
          </p:nvPr>
        </p:nvSpPr>
        <p:spPr>
          <a:xfrm>
            <a:off x="445195" y="421963"/>
            <a:ext cx="9299306" cy="724985"/>
          </a:xfrm>
        </p:spPr>
        <p:txBody>
          <a:bodyPr vert="horz" lIns="91440" tIns="45720" rIns="91440" bIns="45720" rtlCol="0" anchor="ctr">
            <a:noAutofit/>
          </a:bodyPr>
          <a:lstStyle/>
          <a:p>
            <a:r>
              <a:rPr lang="en-US" sz="2800" b="1" dirty="0">
                <a:solidFill>
                  <a:schemeClr val="accent2">
                    <a:lumMod val="50000"/>
                  </a:schemeClr>
                </a:solidFill>
                <a:latin typeface="Arial" panose="020B0604020202020204" pitchFamily="34" charset="0"/>
                <a:cs typeface="Arial" panose="020B0604020202020204" pitchFamily="34" charset="0"/>
              </a:rPr>
              <a:t>CBN's Strategic Response: Addressing Market Challenges </a:t>
            </a:r>
            <a:endParaRPr lang="en-US" sz="2800" b="1" kern="1200" dirty="0">
              <a:solidFill>
                <a:schemeClr val="tx1"/>
              </a:solidFill>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A1B78364-090B-447D-9CFE-15F0C824773D}"/>
              </a:ext>
            </a:extLst>
          </p:cNvPr>
          <p:cNvSpPr/>
          <p:nvPr/>
        </p:nvSpPr>
        <p:spPr>
          <a:xfrm>
            <a:off x="845198" y="1953127"/>
            <a:ext cx="7732295" cy="3450613"/>
          </a:xfrm>
          <a:prstGeom prst="rect">
            <a:avLst/>
          </a:prstGeom>
        </p:spPr>
        <p:txBody>
          <a:bodyPr vert="horz" lIns="91440" tIns="45720" rIns="91440" bIns="45720" rtlCol="0" anchor="ctr">
            <a:normAutofit/>
          </a:bodyPr>
          <a:lstStyle/>
          <a:p>
            <a:pPr marL="285750" indent="-228600" defTabSz="914400">
              <a:lnSpc>
                <a:spcPct val="90000"/>
              </a:lnSpc>
              <a:spcAft>
                <a:spcPts val="600"/>
              </a:spcAft>
              <a:buFont typeface="Arial" panose="020B0604020202020204" pitchFamily="34" charset="0"/>
              <a:buChar char="•"/>
            </a:pPr>
            <a:endParaRPr lang="en-US" sz="2200" dirty="0"/>
          </a:p>
        </p:txBody>
      </p:sp>
      <p:sp>
        <p:nvSpPr>
          <p:cNvPr id="22" name="Rectangle 17">
            <a:extLst>
              <a:ext uri="{FF2B5EF4-FFF2-40B4-BE49-F238E27FC236}">
                <a16:creationId xmlns:a16="http://schemas.microsoft.com/office/drawing/2014/main" id="{59A309A7-1751-4ABE-A3C1-EEC40366AD8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1351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19">
            <a:extLst>
              <a:ext uri="{FF2B5EF4-FFF2-40B4-BE49-F238E27FC236}">
                <a16:creationId xmlns:a16="http://schemas.microsoft.com/office/drawing/2014/main" id="{967D8EB6-EAE1-4F9C-B398-83321E28720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EFDA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a:extLst>
              <a:ext uri="{FF2B5EF4-FFF2-40B4-BE49-F238E27FC236}">
                <a16:creationId xmlns:a16="http://schemas.microsoft.com/office/drawing/2014/main" id="{5EFBFF7B-A8A0-4D5D-A531-B654CA2A5784}"/>
              </a:ext>
            </a:extLst>
          </p:cNvPr>
          <p:cNvPicPr>
            <a:picLocks noGrp="1" noChangeAspect="1"/>
          </p:cNvPicPr>
          <p:nvPr>
            <p:ph idx="1"/>
          </p:nvPr>
        </p:nvPicPr>
        <p:blipFill rotWithShape="1">
          <a:blip r:embed="rId3"/>
          <a:srcRect t="161" r="2" b="2"/>
          <a:stretch/>
        </p:blipFill>
        <p:spPr>
          <a:xfrm>
            <a:off x="9413066" y="2857501"/>
            <a:ext cx="1144839" cy="1142998"/>
          </a:xfrm>
          <a:prstGeom prst="rect">
            <a:avLst/>
          </a:prstGeom>
        </p:spPr>
      </p:pic>
      <p:sp>
        <p:nvSpPr>
          <p:cNvPr id="3" name="Slide Number Placeholder 2">
            <a:extLst>
              <a:ext uri="{FF2B5EF4-FFF2-40B4-BE49-F238E27FC236}">
                <a16:creationId xmlns:a16="http://schemas.microsoft.com/office/drawing/2014/main" id="{81816DBA-1761-42CF-8B7C-993CAD4DE020}"/>
              </a:ext>
            </a:extLst>
          </p:cNvPr>
          <p:cNvSpPr>
            <a:spLocks noGrp="1"/>
          </p:cNvSpPr>
          <p:nvPr>
            <p:ph type="sldNum" sz="quarter" idx="12"/>
          </p:nvPr>
        </p:nvSpPr>
        <p:spPr/>
        <p:txBody>
          <a:bodyPr/>
          <a:lstStyle/>
          <a:p>
            <a:fld id="{949BE664-675E-4EA2-85BB-5D10C0FA27E3}" type="slidenum">
              <a:rPr lang="en-US" smtClean="0"/>
              <a:t>6</a:t>
            </a:fld>
            <a:endParaRPr lang="en-US"/>
          </a:p>
        </p:txBody>
      </p:sp>
      <p:sp>
        <p:nvSpPr>
          <p:cNvPr id="4" name="Rectangle 3">
            <a:extLst>
              <a:ext uri="{FF2B5EF4-FFF2-40B4-BE49-F238E27FC236}">
                <a16:creationId xmlns:a16="http://schemas.microsoft.com/office/drawing/2014/main" id="{A934E3FF-A083-45F8-8B9D-094FC213F3EA}"/>
              </a:ext>
            </a:extLst>
          </p:cNvPr>
          <p:cNvSpPr/>
          <p:nvPr/>
        </p:nvSpPr>
        <p:spPr>
          <a:xfrm>
            <a:off x="272955" y="1454260"/>
            <a:ext cx="8971157" cy="4108817"/>
          </a:xfrm>
          <a:prstGeom prst="rect">
            <a:avLst/>
          </a:prstGeom>
        </p:spPr>
        <p:txBody>
          <a:bodyPr wrap="square">
            <a:spAutoFit/>
          </a:bodyPr>
          <a:lstStyle/>
          <a:p>
            <a:r>
              <a:rPr lang="en-US" sz="1600" b="1" dirty="0">
                <a:latin typeface="Garamond" panose="02020404030301010803" pitchFamily="18" charset="0"/>
                <a:cs typeface="Arial" panose="020B0604020202020204" pitchFamily="34" charset="0"/>
              </a:rPr>
              <a:t>The Bank remains committed to:</a:t>
            </a:r>
          </a:p>
          <a:p>
            <a:endParaRPr lang="en-US" sz="1600" b="1" dirty="0">
              <a:latin typeface="Garamond" panose="02020404030301010803" pitchFamily="18" charset="0"/>
              <a:cs typeface="Arial" panose="020B0604020202020204" pitchFamily="34" charset="0"/>
            </a:endParaRPr>
          </a:p>
          <a:p>
            <a:endParaRPr lang="en-US" sz="500" b="1" dirty="0">
              <a:latin typeface="Garamond" panose="02020404030301010803" pitchFamily="18" charset="0"/>
            </a:endParaRPr>
          </a:p>
          <a:p>
            <a:pPr marL="285750" indent="-285750" algn="just">
              <a:buClr>
                <a:srgbClr val="8BC145">
                  <a:lumMod val="50000"/>
                </a:srgbClr>
              </a:buClr>
              <a:buSzPct val="106000"/>
              <a:buFont typeface="Wingdings" panose="05000000000000000000" pitchFamily="2" charset="2"/>
              <a:buChar char="Ø"/>
            </a:pPr>
            <a:r>
              <a:rPr lang="en-US" sz="1600" b="1" dirty="0">
                <a:latin typeface="Garamond" panose="02020404030301010803" pitchFamily="18" charset="0"/>
                <a:cs typeface="Arial" panose="020B0604020202020204" pitchFamily="34" charset="0"/>
              </a:rPr>
              <a:t>Financial Market deepening: Through its regulatory and supervisory functions, product development, financial inclusion measures as well </a:t>
            </a:r>
            <a:r>
              <a:rPr lang="en-US" sz="1600" b="1">
                <a:latin typeface="Garamond" panose="02020404030301010803" pitchFamily="18" charset="0"/>
                <a:cs typeface="Arial" panose="020B0604020202020204" pitchFamily="34" charset="0"/>
              </a:rPr>
              <a:t>as fostering </a:t>
            </a:r>
            <a:r>
              <a:rPr lang="en-US" sz="1600" b="1" dirty="0">
                <a:latin typeface="Garamond" panose="02020404030301010803" pitchFamily="18" charset="0"/>
                <a:cs typeface="Arial" panose="020B0604020202020204" pitchFamily="34" charset="0"/>
              </a:rPr>
              <a:t>an environment that provides alternative investment options that balance risk and return.</a:t>
            </a:r>
          </a:p>
          <a:p>
            <a:pPr algn="just">
              <a:buClr>
                <a:srgbClr val="8BC145">
                  <a:lumMod val="50000"/>
                </a:srgbClr>
              </a:buClr>
              <a:buSzPct val="106000"/>
            </a:pPr>
            <a:endParaRPr lang="en-US" sz="1600" b="1" dirty="0">
              <a:latin typeface="Garamond" panose="02020404030301010803" pitchFamily="18" charset="0"/>
              <a:cs typeface="Arial" panose="020B0604020202020204" pitchFamily="34" charset="0"/>
            </a:endParaRPr>
          </a:p>
          <a:p>
            <a:pPr marL="285750" indent="-285750" algn="just">
              <a:buClr>
                <a:srgbClr val="8BC145">
                  <a:lumMod val="50000"/>
                </a:srgbClr>
              </a:buClr>
              <a:buSzPct val="106000"/>
              <a:buFont typeface="Wingdings" panose="05000000000000000000" pitchFamily="2" charset="2"/>
              <a:buChar char="Ø"/>
            </a:pPr>
            <a:r>
              <a:rPr lang="en-US" sz="1600" b="1" dirty="0">
                <a:latin typeface="Garamond" panose="02020404030301010803" pitchFamily="18" charset="0"/>
                <a:cs typeface="Arial" panose="020B0604020202020204" pitchFamily="34" charset="0"/>
              </a:rPr>
              <a:t>Engage the fiscal authorities in Debt Management: Rising debt levels and servicing costs necessitate closer collaboration with fiscal authorities to ensure sustainable debt management and fiscal prudence.</a:t>
            </a:r>
          </a:p>
          <a:p>
            <a:pPr algn="just">
              <a:buClr>
                <a:srgbClr val="8BC145">
                  <a:lumMod val="50000"/>
                </a:srgbClr>
              </a:buClr>
              <a:buSzPct val="106000"/>
            </a:pPr>
            <a:endParaRPr lang="en-US" sz="1600" b="1" dirty="0">
              <a:latin typeface="Garamond" panose="02020404030301010803" pitchFamily="18" charset="0"/>
              <a:cs typeface="Arial" panose="020B0604020202020204" pitchFamily="34" charset="0"/>
            </a:endParaRPr>
          </a:p>
          <a:p>
            <a:pPr marL="285750" indent="-285750" algn="just">
              <a:buClr>
                <a:srgbClr val="8BC145">
                  <a:lumMod val="50000"/>
                </a:srgbClr>
              </a:buClr>
              <a:buSzPct val="106000"/>
              <a:buFont typeface="Wingdings" panose="05000000000000000000" pitchFamily="2" charset="2"/>
              <a:buChar char="Ø"/>
            </a:pPr>
            <a:r>
              <a:rPr lang="en-US" sz="1600" b="1" dirty="0">
                <a:latin typeface="Garamond" panose="02020404030301010803" pitchFamily="18" charset="0"/>
                <a:cs typeface="Arial" panose="020B0604020202020204" pitchFamily="34" charset="0"/>
              </a:rPr>
              <a:t>FX Market Stabilization: Sustain the FX Code and BMatch to improve market transparency and efficiency.  </a:t>
            </a:r>
          </a:p>
          <a:p>
            <a:pPr algn="just">
              <a:buClr>
                <a:srgbClr val="8BC145">
                  <a:lumMod val="50000"/>
                </a:srgbClr>
              </a:buClr>
              <a:buSzPct val="106000"/>
            </a:pPr>
            <a:endParaRPr lang="en-US" sz="1600" b="1" dirty="0">
              <a:latin typeface="Garamond" panose="02020404030301010803" pitchFamily="18" charset="0"/>
              <a:cs typeface="Arial" panose="020B0604020202020204" pitchFamily="34" charset="0"/>
            </a:endParaRPr>
          </a:p>
          <a:p>
            <a:pPr marL="285750" indent="-285750" algn="just">
              <a:buClr>
                <a:srgbClr val="8BC145">
                  <a:lumMod val="50000"/>
                </a:srgbClr>
              </a:buClr>
              <a:buSzPct val="106000"/>
              <a:buFont typeface="Wingdings" panose="05000000000000000000" pitchFamily="2" charset="2"/>
              <a:buChar char="Ø"/>
            </a:pPr>
            <a:r>
              <a:rPr lang="en-US" sz="1600" b="1" dirty="0">
                <a:latin typeface="Garamond" panose="02020404030301010803" pitchFamily="18" charset="0"/>
                <a:cs typeface="Arial" panose="020B0604020202020204" pitchFamily="34" charset="0"/>
              </a:rPr>
              <a:t>Cybersecurity Resilience: The Bank prioritizes cybersecurity to prevent incidents like the CBEX repeat.  This includes raising awareness, strengthening governance, and implementing robust business continuity plans to protect our financial markets infrastructure.</a:t>
            </a:r>
          </a:p>
        </p:txBody>
      </p:sp>
    </p:spTree>
    <p:extLst>
      <p:ext uri="{BB962C8B-B14F-4D97-AF65-F5344CB8AC3E}">
        <p14:creationId xmlns:p14="http://schemas.microsoft.com/office/powerpoint/2010/main" val="2723107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FDA2EB-F04B-444C-9A5E-07B4E74E543B}"/>
              </a:ext>
            </a:extLst>
          </p:cNvPr>
          <p:cNvSpPr>
            <a:spLocks noGrp="1"/>
          </p:cNvSpPr>
          <p:nvPr>
            <p:ph type="title"/>
          </p:nvPr>
        </p:nvSpPr>
        <p:spPr>
          <a:xfrm>
            <a:off x="845198" y="334432"/>
            <a:ext cx="7474172" cy="1006770"/>
          </a:xfrm>
        </p:spPr>
        <p:txBody>
          <a:bodyPr vert="horz" lIns="91440" tIns="45720" rIns="91440" bIns="45720" rtlCol="0" anchor="ctr">
            <a:noAutofit/>
          </a:bodyPr>
          <a:lstStyle/>
          <a:p>
            <a:r>
              <a:rPr lang="en-US" sz="2800" b="1" dirty="0">
                <a:solidFill>
                  <a:schemeClr val="accent2">
                    <a:lumMod val="50000"/>
                  </a:schemeClr>
                </a:solidFill>
                <a:latin typeface="Arial" panose="020B0604020202020204" pitchFamily="34" charset="0"/>
                <a:cs typeface="Arial" panose="020B0604020202020204" pitchFamily="34" charset="0"/>
              </a:rPr>
              <a:t>Key Issues for Deliberation</a:t>
            </a:r>
            <a:br>
              <a:rPr lang="en-US" sz="2800" b="1" dirty="0">
                <a:solidFill>
                  <a:schemeClr val="accent2">
                    <a:lumMod val="50000"/>
                  </a:schemeClr>
                </a:solidFill>
                <a:latin typeface="Arial" panose="020B0604020202020204" pitchFamily="34" charset="0"/>
                <a:cs typeface="Arial" panose="020B0604020202020204" pitchFamily="34" charset="0"/>
              </a:rPr>
            </a:br>
            <a:r>
              <a:rPr lang="en-US" sz="2000" b="1" dirty="0">
                <a:latin typeface="Garamond" panose="02020404030301010803" pitchFamily="18" charset="0"/>
                <a:ea typeface="+mn-ea"/>
                <a:cs typeface="Arial" panose="020B0604020202020204" pitchFamily="34" charset="0"/>
              </a:rPr>
              <a:t/>
            </a:r>
            <a:br>
              <a:rPr lang="en-US" sz="2000" b="1" dirty="0">
                <a:latin typeface="Garamond" panose="02020404030301010803" pitchFamily="18" charset="0"/>
                <a:ea typeface="+mn-ea"/>
                <a:cs typeface="Arial" panose="020B0604020202020204" pitchFamily="34" charset="0"/>
              </a:rPr>
            </a:br>
            <a:r>
              <a:rPr lang="en-US" sz="2000" b="1" dirty="0">
                <a:latin typeface="Garamond" panose="02020404030301010803" pitchFamily="18" charset="0"/>
                <a:ea typeface="+mn-ea"/>
                <a:cs typeface="Arial" panose="020B0604020202020204" pitchFamily="34" charset="0"/>
              </a:rPr>
              <a:t>These issues require our collective deliberation:</a:t>
            </a:r>
          </a:p>
        </p:txBody>
      </p:sp>
      <p:sp>
        <p:nvSpPr>
          <p:cNvPr id="10" name="Rectangle 9">
            <a:extLst>
              <a:ext uri="{FF2B5EF4-FFF2-40B4-BE49-F238E27FC236}">
                <a16:creationId xmlns:a16="http://schemas.microsoft.com/office/drawing/2014/main" id="{A1B78364-090B-447D-9CFE-15F0C824773D}"/>
              </a:ext>
            </a:extLst>
          </p:cNvPr>
          <p:cNvSpPr/>
          <p:nvPr/>
        </p:nvSpPr>
        <p:spPr>
          <a:xfrm>
            <a:off x="845198" y="1953127"/>
            <a:ext cx="7732295" cy="3450613"/>
          </a:xfrm>
          <a:prstGeom prst="rect">
            <a:avLst/>
          </a:prstGeom>
        </p:spPr>
        <p:txBody>
          <a:bodyPr vert="horz" lIns="91440" tIns="45720" rIns="91440" bIns="45720" rtlCol="0" anchor="ctr">
            <a:normAutofit/>
          </a:bodyPr>
          <a:lstStyle/>
          <a:p>
            <a:pPr marL="285750" indent="-228600" defTabSz="914400">
              <a:lnSpc>
                <a:spcPct val="90000"/>
              </a:lnSpc>
              <a:spcAft>
                <a:spcPts val="600"/>
              </a:spcAft>
              <a:buFont typeface="Arial" panose="020B0604020202020204" pitchFamily="34" charset="0"/>
              <a:buChar char="•"/>
            </a:pPr>
            <a:endParaRPr lang="en-US" sz="2200" dirty="0"/>
          </a:p>
        </p:txBody>
      </p:sp>
      <p:sp>
        <p:nvSpPr>
          <p:cNvPr id="22" name="Rectangle 17">
            <a:extLst>
              <a:ext uri="{FF2B5EF4-FFF2-40B4-BE49-F238E27FC236}">
                <a16:creationId xmlns:a16="http://schemas.microsoft.com/office/drawing/2014/main" id="{59A309A7-1751-4ABE-A3C1-EEC40366AD8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1351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19">
            <a:extLst>
              <a:ext uri="{FF2B5EF4-FFF2-40B4-BE49-F238E27FC236}">
                <a16:creationId xmlns:a16="http://schemas.microsoft.com/office/drawing/2014/main" id="{967D8EB6-EAE1-4F9C-B398-83321E28720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EFDA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a:extLst>
              <a:ext uri="{FF2B5EF4-FFF2-40B4-BE49-F238E27FC236}">
                <a16:creationId xmlns:a16="http://schemas.microsoft.com/office/drawing/2014/main" id="{5EFBFF7B-A8A0-4D5D-A531-B654CA2A5784}"/>
              </a:ext>
            </a:extLst>
          </p:cNvPr>
          <p:cNvPicPr>
            <a:picLocks noGrp="1" noChangeAspect="1"/>
          </p:cNvPicPr>
          <p:nvPr>
            <p:ph idx="1"/>
          </p:nvPr>
        </p:nvPicPr>
        <p:blipFill rotWithShape="1">
          <a:blip r:embed="rId3"/>
          <a:srcRect t="161" r="2" b="2"/>
          <a:stretch/>
        </p:blipFill>
        <p:spPr>
          <a:xfrm>
            <a:off x="9413066" y="2857501"/>
            <a:ext cx="1144839" cy="1142998"/>
          </a:xfrm>
          <a:prstGeom prst="rect">
            <a:avLst/>
          </a:prstGeom>
        </p:spPr>
      </p:pic>
      <p:sp>
        <p:nvSpPr>
          <p:cNvPr id="3" name="Slide Number Placeholder 2">
            <a:extLst>
              <a:ext uri="{FF2B5EF4-FFF2-40B4-BE49-F238E27FC236}">
                <a16:creationId xmlns:a16="http://schemas.microsoft.com/office/drawing/2014/main" id="{81816DBA-1761-42CF-8B7C-993CAD4DE020}"/>
              </a:ext>
            </a:extLst>
          </p:cNvPr>
          <p:cNvSpPr>
            <a:spLocks noGrp="1"/>
          </p:cNvSpPr>
          <p:nvPr>
            <p:ph type="sldNum" sz="quarter" idx="12"/>
          </p:nvPr>
        </p:nvSpPr>
        <p:spPr/>
        <p:txBody>
          <a:bodyPr/>
          <a:lstStyle/>
          <a:p>
            <a:fld id="{949BE664-675E-4EA2-85BB-5D10C0FA27E3}" type="slidenum">
              <a:rPr lang="en-US" smtClean="0"/>
              <a:t>7</a:t>
            </a:fld>
            <a:endParaRPr lang="en-US"/>
          </a:p>
        </p:txBody>
      </p:sp>
      <p:sp>
        <p:nvSpPr>
          <p:cNvPr id="4" name="Rectangle 3">
            <a:extLst>
              <a:ext uri="{FF2B5EF4-FFF2-40B4-BE49-F238E27FC236}">
                <a16:creationId xmlns:a16="http://schemas.microsoft.com/office/drawing/2014/main" id="{338E425B-E0E7-4870-BBA2-56BB21C83359}"/>
              </a:ext>
            </a:extLst>
          </p:cNvPr>
          <p:cNvSpPr/>
          <p:nvPr/>
        </p:nvSpPr>
        <p:spPr>
          <a:xfrm>
            <a:off x="838200" y="1341201"/>
            <a:ext cx="8254999" cy="4762201"/>
          </a:xfrm>
          <a:prstGeom prst="rect">
            <a:avLst/>
          </a:prstGeom>
        </p:spPr>
        <p:txBody>
          <a:bodyPr wrap="square">
            <a:spAutoFit/>
          </a:bodyPr>
          <a:lstStyle/>
          <a:p>
            <a:pPr marL="285750" indent="-285750" algn="just">
              <a:lnSpc>
                <a:spcPct val="150000"/>
              </a:lnSpc>
              <a:buClr>
                <a:srgbClr val="8BC145">
                  <a:lumMod val="50000"/>
                </a:srgbClr>
              </a:buClr>
              <a:buSzPct val="106000"/>
              <a:buFont typeface="Wingdings" panose="05000000000000000000" pitchFamily="2" charset="2"/>
              <a:buChar char="Ø"/>
            </a:pPr>
            <a:r>
              <a:rPr lang="en-US" sz="2400" b="1" dirty="0">
                <a:solidFill>
                  <a:srgbClr val="FF0000"/>
                </a:solidFill>
                <a:latin typeface="Garamond" panose="02020404030301010803" pitchFamily="18" charset="0"/>
                <a:cs typeface="Arial" panose="020B0604020202020204" pitchFamily="34" charset="0"/>
              </a:rPr>
              <a:t> </a:t>
            </a:r>
            <a:r>
              <a:rPr lang="en-US" b="1" dirty="0">
                <a:latin typeface="Garamond" panose="02020404030301010803" pitchFamily="18" charset="0"/>
                <a:cs typeface="Arial" panose="020B0604020202020204" pitchFamily="34" charset="0"/>
              </a:rPr>
              <a:t>Proactive Risk Management: The Industry- regulators and operators must enhance financial market intelligence and monitoring capabilities to proactively identify and respond to emerging risks.</a:t>
            </a:r>
          </a:p>
          <a:p>
            <a:pPr marL="285750" indent="-285750" algn="just">
              <a:lnSpc>
                <a:spcPct val="150000"/>
              </a:lnSpc>
              <a:buClr>
                <a:srgbClr val="8BC145">
                  <a:lumMod val="50000"/>
                </a:srgbClr>
              </a:buClr>
              <a:buSzPct val="106000"/>
              <a:buFont typeface="Wingdings" panose="05000000000000000000" pitchFamily="2" charset="2"/>
              <a:buChar char="Ø"/>
            </a:pPr>
            <a:r>
              <a:rPr lang="en-US" b="1" dirty="0">
                <a:latin typeface="Garamond" panose="02020404030301010803" pitchFamily="18" charset="0"/>
                <a:cs typeface="Arial" panose="020B0604020202020204" pitchFamily="34" charset="0"/>
              </a:rPr>
              <a:t>Infrastructure Finance: Promoting project-tied financing for infrastructure development is crucial for long-term economic growth and requires innovative solutions.</a:t>
            </a:r>
          </a:p>
          <a:p>
            <a:pPr marL="285750" indent="-285750" algn="just">
              <a:lnSpc>
                <a:spcPct val="150000"/>
              </a:lnSpc>
              <a:buClr>
                <a:srgbClr val="8BC145">
                  <a:lumMod val="50000"/>
                </a:srgbClr>
              </a:buClr>
              <a:buSzPct val="106000"/>
              <a:buFont typeface="Wingdings" panose="05000000000000000000" pitchFamily="2" charset="2"/>
              <a:buChar char="Ø"/>
            </a:pPr>
            <a:r>
              <a:rPr lang="en-US" b="1" dirty="0">
                <a:latin typeface="Garamond" panose="02020404030301010803" pitchFamily="18" charset="0"/>
                <a:cs typeface="Arial" panose="020B0604020202020204" pitchFamily="34" charset="0"/>
              </a:rPr>
              <a:t>Cybersecurity Collaboration: Building robust cybersecurity defenses demands sustained collaboration between the public and private sectors to protect the financial industry from evolving threats.</a:t>
            </a:r>
          </a:p>
          <a:p>
            <a:pPr marL="285750" indent="-285750" algn="just">
              <a:lnSpc>
                <a:spcPct val="150000"/>
              </a:lnSpc>
              <a:buClr>
                <a:srgbClr val="8BC145">
                  <a:lumMod val="50000"/>
                </a:srgbClr>
              </a:buClr>
              <a:buSzPct val="106000"/>
              <a:buFont typeface="Wingdings" panose="05000000000000000000" pitchFamily="2" charset="2"/>
              <a:buChar char="Ø"/>
            </a:pPr>
            <a:r>
              <a:rPr lang="en-US" b="1" dirty="0">
                <a:latin typeface="Garamond" panose="02020404030301010803" pitchFamily="18" charset="0"/>
                <a:cs typeface="Arial" panose="020B0604020202020204" pitchFamily="34" charset="0"/>
              </a:rPr>
              <a:t>Attracting FX Inflows: The Industry need to foster innovation in financial products to attract foreign exchange inflows and diversify sources of capital.</a:t>
            </a:r>
          </a:p>
        </p:txBody>
      </p:sp>
    </p:spTree>
    <p:extLst>
      <p:ext uri="{BB962C8B-B14F-4D97-AF65-F5344CB8AC3E}">
        <p14:creationId xmlns:p14="http://schemas.microsoft.com/office/powerpoint/2010/main" val="9858858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FDA2EB-F04B-444C-9A5E-07B4E74E543B}"/>
              </a:ext>
            </a:extLst>
          </p:cNvPr>
          <p:cNvSpPr>
            <a:spLocks noGrp="1"/>
          </p:cNvSpPr>
          <p:nvPr>
            <p:ph type="title"/>
          </p:nvPr>
        </p:nvSpPr>
        <p:spPr>
          <a:xfrm>
            <a:off x="368299" y="887152"/>
            <a:ext cx="8547100" cy="4776669"/>
          </a:xfrm>
        </p:spPr>
        <p:txBody>
          <a:bodyPr vert="horz" lIns="91440" tIns="45720" rIns="91440" bIns="45720" rtlCol="0" anchor="ctr">
            <a:noAutofit/>
          </a:bodyPr>
          <a:lstStyle/>
          <a:p>
            <a:r>
              <a:rPr lang="en-US" sz="4800" b="1" dirty="0">
                <a:solidFill>
                  <a:schemeClr val="accent2">
                    <a:lumMod val="50000"/>
                  </a:schemeClr>
                </a:solidFill>
                <a:latin typeface="Arial" panose="020B0604020202020204" pitchFamily="34" charset="0"/>
                <a:cs typeface="Arial" panose="020B0604020202020204" pitchFamily="34" charset="0"/>
              </a:rPr>
              <a:t/>
            </a:r>
            <a:br>
              <a:rPr lang="en-US" sz="4800" b="1" dirty="0">
                <a:solidFill>
                  <a:schemeClr val="accent2">
                    <a:lumMod val="50000"/>
                  </a:schemeClr>
                </a:solidFill>
                <a:latin typeface="Arial" panose="020B0604020202020204" pitchFamily="34" charset="0"/>
                <a:cs typeface="Arial" panose="020B0604020202020204" pitchFamily="34" charset="0"/>
              </a:rPr>
            </a:br>
            <a:r>
              <a:rPr lang="en-US" sz="4000" b="1" dirty="0">
                <a:solidFill>
                  <a:schemeClr val="accent2">
                    <a:lumMod val="50000"/>
                  </a:schemeClr>
                </a:solidFill>
                <a:latin typeface="Arial" panose="020B0604020202020204" pitchFamily="34" charset="0"/>
                <a:cs typeface="Arial" panose="020B0604020202020204" pitchFamily="34" charset="0"/>
              </a:rPr>
              <a:t>Your insights and questions are critical to the discussion. </a:t>
            </a:r>
            <a:br>
              <a:rPr lang="en-US" sz="4000" b="1" dirty="0">
                <a:solidFill>
                  <a:schemeClr val="accent2">
                    <a:lumMod val="50000"/>
                  </a:schemeClr>
                </a:solidFill>
                <a:latin typeface="Arial" panose="020B0604020202020204" pitchFamily="34" charset="0"/>
                <a:cs typeface="Arial" panose="020B0604020202020204" pitchFamily="34" charset="0"/>
              </a:rPr>
            </a:br>
            <a:r>
              <a:rPr lang="en-US" sz="4000" b="1" dirty="0">
                <a:solidFill>
                  <a:schemeClr val="accent2">
                    <a:lumMod val="50000"/>
                  </a:schemeClr>
                </a:solidFill>
                <a:latin typeface="Arial" panose="020B0604020202020204" pitchFamily="34" charset="0"/>
                <a:cs typeface="Arial" panose="020B0604020202020204" pitchFamily="34" charset="0"/>
              </a:rPr>
              <a:t/>
            </a:r>
            <a:br>
              <a:rPr lang="en-US" sz="4000" b="1" dirty="0">
                <a:solidFill>
                  <a:schemeClr val="accent2">
                    <a:lumMod val="50000"/>
                  </a:schemeClr>
                </a:solidFill>
                <a:latin typeface="Arial" panose="020B0604020202020204" pitchFamily="34" charset="0"/>
                <a:cs typeface="Arial" panose="020B0604020202020204" pitchFamily="34" charset="0"/>
              </a:rPr>
            </a:br>
            <a:r>
              <a:rPr lang="en-US" sz="4000" b="1" dirty="0">
                <a:solidFill>
                  <a:schemeClr val="accent2">
                    <a:lumMod val="50000"/>
                  </a:schemeClr>
                </a:solidFill>
                <a:latin typeface="Arial" panose="020B0604020202020204" pitchFamily="34" charset="0"/>
                <a:cs typeface="Arial" panose="020B0604020202020204" pitchFamily="34" charset="0"/>
              </a:rPr>
              <a:t>Thank you for your attention.</a:t>
            </a:r>
            <a:br>
              <a:rPr lang="en-US" sz="4000" b="1" dirty="0">
                <a:solidFill>
                  <a:schemeClr val="accent2">
                    <a:lumMod val="50000"/>
                  </a:schemeClr>
                </a:solidFill>
                <a:latin typeface="Arial" panose="020B0604020202020204" pitchFamily="34" charset="0"/>
                <a:cs typeface="Arial" panose="020B0604020202020204" pitchFamily="34" charset="0"/>
              </a:rPr>
            </a:br>
            <a:r>
              <a:rPr lang="en-US" sz="4000" b="1" dirty="0">
                <a:solidFill>
                  <a:schemeClr val="accent2">
                    <a:lumMod val="50000"/>
                  </a:schemeClr>
                </a:solidFill>
                <a:latin typeface="Arial" panose="020B0604020202020204" pitchFamily="34" charset="0"/>
                <a:cs typeface="Arial" panose="020B0604020202020204" pitchFamily="34" charset="0"/>
              </a:rPr>
              <a:t/>
            </a:r>
            <a:br>
              <a:rPr lang="en-US" sz="4000" b="1" dirty="0">
                <a:solidFill>
                  <a:schemeClr val="accent2">
                    <a:lumMod val="50000"/>
                  </a:schemeClr>
                </a:solidFill>
                <a:latin typeface="Arial" panose="020B0604020202020204" pitchFamily="34" charset="0"/>
                <a:cs typeface="Arial" panose="020B0604020202020204" pitchFamily="34" charset="0"/>
              </a:rPr>
            </a:br>
            <a:r>
              <a:rPr lang="en-US" sz="4000" b="1" dirty="0">
                <a:solidFill>
                  <a:schemeClr val="accent2">
                    <a:lumMod val="50000"/>
                  </a:schemeClr>
                </a:solidFill>
                <a:latin typeface="Arial" panose="020B0604020202020204" pitchFamily="34" charset="0"/>
                <a:cs typeface="Arial" panose="020B0604020202020204" pitchFamily="34" charset="0"/>
              </a:rPr>
              <a:t/>
            </a:r>
            <a:br>
              <a:rPr lang="en-US" sz="4000" b="1" dirty="0">
                <a:solidFill>
                  <a:schemeClr val="accent2">
                    <a:lumMod val="50000"/>
                  </a:schemeClr>
                </a:solidFill>
                <a:latin typeface="Arial" panose="020B0604020202020204" pitchFamily="34" charset="0"/>
                <a:cs typeface="Arial" panose="020B0604020202020204" pitchFamily="34" charset="0"/>
              </a:rPr>
            </a:br>
            <a:endParaRPr lang="en-US" sz="4000" b="1" dirty="0">
              <a:solidFill>
                <a:schemeClr val="accent2">
                  <a:lumMod val="50000"/>
                </a:schemeClr>
              </a:solidFill>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A1B78364-090B-447D-9CFE-15F0C824773D}"/>
              </a:ext>
            </a:extLst>
          </p:cNvPr>
          <p:cNvSpPr/>
          <p:nvPr/>
        </p:nvSpPr>
        <p:spPr>
          <a:xfrm>
            <a:off x="845198" y="1953127"/>
            <a:ext cx="7732295" cy="3450613"/>
          </a:xfrm>
          <a:prstGeom prst="rect">
            <a:avLst/>
          </a:prstGeom>
        </p:spPr>
        <p:txBody>
          <a:bodyPr vert="horz" lIns="91440" tIns="45720" rIns="91440" bIns="45720" rtlCol="0" anchor="ctr">
            <a:normAutofit/>
          </a:bodyPr>
          <a:lstStyle/>
          <a:p>
            <a:pPr marL="285750" indent="-228600" defTabSz="914400">
              <a:lnSpc>
                <a:spcPct val="90000"/>
              </a:lnSpc>
              <a:spcAft>
                <a:spcPts val="600"/>
              </a:spcAft>
              <a:buFont typeface="Arial" panose="020B0604020202020204" pitchFamily="34" charset="0"/>
              <a:buChar char="•"/>
            </a:pPr>
            <a:endParaRPr lang="en-US" sz="2200" dirty="0"/>
          </a:p>
        </p:txBody>
      </p:sp>
      <p:sp>
        <p:nvSpPr>
          <p:cNvPr id="22" name="Rectangle 17">
            <a:extLst>
              <a:ext uri="{FF2B5EF4-FFF2-40B4-BE49-F238E27FC236}">
                <a16:creationId xmlns:a16="http://schemas.microsoft.com/office/drawing/2014/main" id="{59A309A7-1751-4ABE-A3C1-EEC40366AD8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1351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19">
            <a:extLst>
              <a:ext uri="{FF2B5EF4-FFF2-40B4-BE49-F238E27FC236}">
                <a16:creationId xmlns:a16="http://schemas.microsoft.com/office/drawing/2014/main" id="{967D8EB6-EAE1-4F9C-B398-83321E28720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EFDA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a:extLst>
              <a:ext uri="{FF2B5EF4-FFF2-40B4-BE49-F238E27FC236}">
                <a16:creationId xmlns:a16="http://schemas.microsoft.com/office/drawing/2014/main" id="{5EFBFF7B-A8A0-4D5D-A531-B654CA2A5784}"/>
              </a:ext>
            </a:extLst>
          </p:cNvPr>
          <p:cNvPicPr>
            <a:picLocks noGrp="1" noChangeAspect="1"/>
          </p:cNvPicPr>
          <p:nvPr>
            <p:ph idx="1"/>
          </p:nvPr>
        </p:nvPicPr>
        <p:blipFill rotWithShape="1">
          <a:blip r:embed="rId3"/>
          <a:srcRect t="161" r="2" b="2"/>
          <a:stretch/>
        </p:blipFill>
        <p:spPr>
          <a:xfrm>
            <a:off x="9413066" y="2857501"/>
            <a:ext cx="1144839" cy="1142998"/>
          </a:xfrm>
          <a:prstGeom prst="rect">
            <a:avLst/>
          </a:prstGeom>
        </p:spPr>
      </p:pic>
      <p:sp>
        <p:nvSpPr>
          <p:cNvPr id="3" name="Slide Number Placeholder 2">
            <a:extLst>
              <a:ext uri="{FF2B5EF4-FFF2-40B4-BE49-F238E27FC236}">
                <a16:creationId xmlns:a16="http://schemas.microsoft.com/office/drawing/2014/main" id="{81816DBA-1761-42CF-8B7C-993CAD4DE020}"/>
              </a:ext>
            </a:extLst>
          </p:cNvPr>
          <p:cNvSpPr>
            <a:spLocks noGrp="1"/>
          </p:cNvSpPr>
          <p:nvPr>
            <p:ph type="sldNum" sz="quarter" idx="12"/>
          </p:nvPr>
        </p:nvSpPr>
        <p:spPr/>
        <p:txBody>
          <a:bodyPr/>
          <a:lstStyle/>
          <a:p>
            <a:fld id="{949BE664-675E-4EA2-85BB-5D10C0FA27E3}" type="slidenum">
              <a:rPr lang="en-US" smtClean="0"/>
              <a:t>8</a:t>
            </a:fld>
            <a:endParaRPr lang="en-US"/>
          </a:p>
        </p:txBody>
      </p:sp>
    </p:spTree>
    <p:extLst>
      <p:ext uri="{BB962C8B-B14F-4D97-AF65-F5344CB8AC3E}">
        <p14:creationId xmlns:p14="http://schemas.microsoft.com/office/powerpoint/2010/main" val="117752588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285FA5FA608A5458AEC43A610B62282" ma:contentTypeVersion="12" ma:contentTypeDescription="Create a new document." ma:contentTypeScope="" ma:versionID="04c87309133729f67be1d78795b69ee7">
  <xsd:schema xmlns:xsd="http://www.w3.org/2001/XMLSchema" xmlns:xs="http://www.w3.org/2001/XMLSchema" xmlns:p="http://schemas.microsoft.com/office/2006/metadata/properties" xmlns:ns2="781de75c-f0c0-4755-aee3-4785af25ff02" xmlns:ns3="fa42ed16-7e2d-4ad4-9ae5-944b7bb32e93" targetNamespace="http://schemas.microsoft.com/office/2006/metadata/properties" ma:root="true" ma:fieldsID="7aea3eba6412f90131e0e20ee114ded7" ns2:_="" ns3:_="">
    <xsd:import namespace="781de75c-f0c0-4755-aee3-4785af25ff02"/>
    <xsd:import namespace="fa42ed16-7e2d-4ad4-9ae5-944b7bb32e9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81de75c-f0c0-4755-aee3-4785af25ff0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SearchProperties" ma:index="1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a42ed16-7e2d-4ad4-9ae5-944b7bb32e93"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C1F3D52-F121-480F-8762-6131A2CC5628}">
  <ds:schemaRefs>
    <ds:schemaRef ds:uri="http://schemas.microsoft.com/sharepoint/v3/contenttype/forms"/>
  </ds:schemaRefs>
</ds:datastoreItem>
</file>

<file path=customXml/itemProps2.xml><?xml version="1.0" encoding="utf-8"?>
<ds:datastoreItem xmlns:ds="http://schemas.openxmlformats.org/officeDocument/2006/customXml" ds:itemID="{267A9569-625D-4631-A3AD-FA50DE0AFDB7}">
  <ds:schemaRefs>
    <ds:schemaRef ds:uri="http://purl.org/dc/elements/1.1/"/>
    <ds:schemaRef ds:uri="http://schemas.openxmlformats.org/package/2006/metadata/core-properties"/>
    <ds:schemaRef ds:uri="http://schemas.microsoft.com/office/2006/metadata/properties"/>
    <ds:schemaRef ds:uri="http://schemas.microsoft.com/office/2006/documentManagement/types"/>
    <ds:schemaRef ds:uri="http://purl.org/dc/terms/"/>
    <ds:schemaRef ds:uri="fa42ed16-7e2d-4ad4-9ae5-944b7bb32e93"/>
    <ds:schemaRef ds:uri="http://purl.org/dc/dcmitype/"/>
    <ds:schemaRef ds:uri="http://schemas.microsoft.com/office/infopath/2007/PartnerControls"/>
    <ds:schemaRef ds:uri="781de75c-f0c0-4755-aee3-4785af25ff02"/>
    <ds:schemaRef ds:uri="http://www.w3.org/XML/1998/namespace"/>
  </ds:schemaRefs>
</ds:datastoreItem>
</file>

<file path=customXml/itemProps3.xml><?xml version="1.0" encoding="utf-8"?>
<ds:datastoreItem xmlns:ds="http://schemas.openxmlformats.org/officeDocument/2006/customXml" ds:itemID="{7980C5F4-F310-457D-9A96-DDFF3F3113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81de75c-f0c0-4755-aee3-4785af25ff02"/>
    <ds:schemaRef ds:uri="fa42ed16-7e2d-4ad4-9ae5-944b7bb32e9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5862c3eb-ac94-4013-a6c9-4382a5594bf0}" enabled="1" method="Privileged" siteId="{9cdc7dd5-9dd6-4fbb-9a68-bcb9021721d0}" removed="0"/>
</clbl:labelList>
</file>

<file path=docProps/app.xml><?xml version="1.0" encoding="utf-8"?>
<Properties xmlns="http://schemas.openxmlformats.org/officeDocument/2006/extended-properties" xmlns:vt="http://schemas.openxmlformats.org/officeDocument/2006/docPropsVTypes">
  <Template/>
  <TotalTime>877</TotalTime>
  <Words>788</Words>
  <Application>Microsoft Office PowerPoint</Application>
  <PresentationFormat>Widescreen</PresentationFormat>
  <Paragraphs>89</Paragraphs>
  <Slides>8</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Calibri Light</vt:lpstr>
      <vt:lpstr>Garamond</vt:lpstr>
      <vt:lpstr>Times New Roman</vt:lpstr>
      <vt:lpstr>Wingdings</vt:lpstr>
      <vt:lpstr>Office Theme</vt:lpstr>
      <vt:lpstr>Capital Market Committee  Q1, 2025 Meeting     Financial Markets Department Central Bank of Nigeria 2025 </vt:lpstr>
      <vt:lpstr>Outline</vt:lpstr>
      <vt:lpstr>PowerPoint Presentation</vt:lpstr>
      <vt:lpstr>PowerPoint Presentation</vt:lpstr>
      <vt:lpstr>Market Drivers </vt:lpstr>
      <vt:lpstr>CBN's Strategic Response: Addressing Market Challenges </vt:lpstr>
      <vt:lpstr>Key Issues for Deliberation  These issues require our collective deliberation:</vt:lpstr>
      <vt:lpstr> Your insights and questions are critical to the discussion.   Thank you for your attention.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KANU-IVI, IJEOMA</dc:creator>
  <cp:lastModifiedBy>P.U.Ebenwa</cp:lastModifiedBy>
  <cp:revision>109</cp:revision>
  <cp:lastPrinted>2022-03-14T14:14:54Z</cp:lastPrinted>
  <dcterms:created xsi:type="dcterms:W3CDTF">2021-03-05T13:58:09Z</dcterms:created>
  <dcterms:modified xsi:type="dcterms:W3CDTF">2025-05-17T10:12:24Z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862c3eb-ac94-4013-a6c9-4382a5594bf0_Enabled">
    <vt:lpwstr>True</vt:lpwstr>
  </property>
  <property fmtid="{D5CDD505-2E9C-101B-9397-08002B2CF9AE}" pid="3" name="MSIP_Label_5862c3eb-ac94-4013-a6c9-4382a5594bf0_SiteId">
    <vt:lpwstr>9cdc7dd5-9dd6-4fbb-9a68-bcb9021721d0</vt:lpwstr>
  </property>
  <property fmtid="{D5CDD505-2E9C-101B-9397-08002B2CF9AE}" pid="4" name="MSIP_Label_5862c3eb-ac94-4013-a6c9-4382a5594bf0_Owner">
    <vt:lpwstr>BEWAJI18284@cbn.gov.ng</vt:lpwstr>
  </property>
  <property fmtid="{D5CDD505-2E9C-101B-9397-08002B2CF9AE}" pid="5" name="MSIP_Label_5862c3eb-ac94-4013-a6c9-4382a5594bf0_SetDate">
    <vt:lpwstr>2021-10-29T10:43:50.5469884Z</vt:lpwstr>
  </property>
  <property fmtid="{D5CDD505-2E9C-101B-9397-08002B2CF9AE}" pid="6" name="MSIP_Label_5862c3eb-ac94-4013-a6c9-4382a5594bf0_Name">
    <vt:lpwstr>Internal</vt:lpwstr>
  </property>
  <property fmtid="{D5CDD505-2E9C-101B-9397-08002B2CF9AE}" pid="7" name="MSIP_Label_5862c3eb-ac94-4013-a6c9-4382a5594bf0_Application">
    <vt:lpwstr>Microsoft Azure Information Protection</vt:lpwstr>
  </property>
  <property fmtid="{D5CDD505-2E9C-101B-9397-08002B2CF9AE}" pid="8" name="MSIP_Label_5862c3eb-ac94-4013-a6c9-4382a5594bf0_Extended_MSFT_Method">
    <vt:lpwstr>Manual</vt:lpwstr>
  </property>
  <property fmtid="{D5CDD505-2E9C-101B-9397-08002B2CF9AE}" pid="9" name="Sensitivity">
    <vt:lpwstr>Internal</vt:lpwstr>
  </property>
  <property fmtid="{D5CDD505-2E9C-101B-9397-08002B2CF9AE}" pid="10" name="ContentTypeId">
    <vt:lpwstr>0x0101001285FA5FA608A5458AEC43A610B62282</vt:lpwstr>
  </property>
  <property fmtid="{D5CDD505-2E9C-101B-9397-08002B2CF9AE}" pid="11" name="Order">
    <vt:r8>93400</vt:r8>
  </property>
</Properties>
</file>